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handoutMasterIdLst>
    <p:handoutMasterId r:id="rId23"/>
  </p:handoutMasterIdLst>
  <p:sldIdLst>
    <p:sldId id="257" r:id="rId5"/>
    <p:sldId id="259" r:id="rId6"/>
    <p:sldId id="260" r:id="rId7"/>
    <p:sldId id="261" r:id="rId8"/>
    <p:sldId id="262" r:id="rId9"/>
    <p:sldId id="269" r:id="rId10"/>
    <p:sldId id="263" r:id="rId11"/>
    <p:sldId id="271" r:id="rId12"/>
    <p:sldId id="270" r:id="rId13"/>
    <p:sldId id="264" r:id="rId14"/>
    <p:sldId id="265" r:id="rId15"/>
    <p:sldId id="266" r:id="rId16"/>
    <p:sldId id="272" r:id="rId17"/>
    <p:sldId id="274" r:id="rId18"/>
    <p:sldId id="273" r:id="rId19"/>
    <p:sldId id="267" r:id="rId20"/>
    <p:sldId id="268" r:id="rId21"/>
  </p:sldIdLst>
  <p:sldSz cx="12188825" cy="6858000"/>
  <p:notesSz cx="6858000" cy="9144000"/>
  <p:defaultTextStyle>
    <a:defPPr rtl="0">
      <a:defRPr lang="fr-f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4404"/>
    <a:srgbClr val="5F6F0F"/>
    <a:srgbClr val="718412"/>
    <a:srgbClr val="65741A"/>
    <a:srgbClr val="70811D"/>
    <a:srgbClr val="7B8D1F"/>
    <a:srgbClr val="839721"/>
    <a:srgbClr val="95AB25"/>
    <a:srgbClr val="BC5500"/>
    <a:srgbClr val="C45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437" autoAdjust="0"/>
  </p:normalViewPr>
  <p:slideViewPr>
    <p:cSldViewPr>
      <p:cViewPr varScale="1">
        <p:scale>
          <a:sx n="163" d="100"/>
          <a:sy n="163" d="100"/>
        </p:scale>
        <p:origin x="152" y="136"/>
      </p:cViewPr>
      <p:guideLst>
        <p:guide orient="horz" pos="2160"/>
        <p:guide pos="3839"/>
      </p:guideLst>
    </p:cSldViewPr>
  </p:slideViewPr>
  <p:notesTextViewPr>
    <p:cViewPr>
      <p:scale>
        <a:sx n="1" d="1"/>
        <a:sy n="1" d="1"/>
      </p:scale>
      <p:origin x="0" y="0"/>
    </p:cViewPr>
  </p:notesTextViewPr>
  <p:notesViewPr>
    <p:cSldViewPr showGuides="1">
      <p:cViewPr varScale="1">
        <p:scale>
          <a:sx n="90" d="100"/>
          <a:sy n="90" d="100"/>
        </p:scale>
        <p:origin x="377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D8AF6929-4F16-43A6-8368-BF93843271D3}" type="datetime1">
              <a:rPr lang="fr-FR" smtClean="0"/>
              <a:t>12/04/2024</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79429053-DC2A-4342-ADD4-2FD729D91E2C}" type="slidenum">
              <a:rPr lang="fr-FR" smtClean="0"/>
              <a:pPr algn="r" rtl="0"/>
              <a:t>‹N°›</a:t>
            </a:fld>
            <a:endParaRPr lang="fr-FR" dirty="0"/>
          </a:p>
        </p:txBody>
      </p:sp>
    </p:spTree>
    <p:extLst>
      <p:ext uri="{BB962C8B-B14F-4D97-AF65-F5344CB8AC3E}">
        <p14:creationId xmlns:p14="http://schemas.microsoft.com/office/powerpoint/2010/main" val="4232045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rtl="0">
              <a:defRPr sz="1200"/>
            </a:lvl1pPr>
          </a:lstStyle>
          <a:p>
            <a:fld id="{4D9CF8A1-AC6C-4B34-A6AF-5306B09514F1}" type="datetime1">
              <a:rPr lang="fr-FR" smtClean="0"/>
              <a:pPr/>
              <a:t>12/04/2024</a:t>
            </a:fld>
            <a:endParaRPr lang="fr-FR" dirty="0"/>
          </a:p>
        </p:txBody>
      </p:sp>
      <p:sp>
        <p:nvSpPr>
          <p:cNvPr id="4" name="Espace réservé d’image de diapositive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fr-FR" dirty="0"/>
          </a:p>
        </p:txBody>
      </p:sp>
      <p:sp>
        <p:nvSpPr>
          <p:cNvPr id="5" name="Espace réservé des not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fr-FR" dirty="0"/>
              <a:t>Modifiez les styles du texte du masque</a:t>
            </a:r>
          </a:p>
          <a:p>
            <a:pPr lvl="1" rtl="0"/>
            <a:r>
              <a:rPr lang="fr-FR" dirty="0"/>
              <a:t>Deuxième niveau</a:t>
            </a:r>
          </a:p>
          <a:p>
            <a:pPr lvl="2" rtl="0"/>
            <a:r>
              <a:rPr lang="fr-FR" dirty="0"/>
              <a:t>Troisième niveau</a:t>
            </a:r>
          </a:p>
          <a:p>
            <a:pPr lvl="3" rtl="0"/>
            <a:r>
              <a:rPr lang="fr-FR" dirty="0"/>
              <a:t>Quatrième niveau</a:t>
            </a:r>
          </a:p>
          <a:p>
            <a:pPr lvl="4" rtl="0"/>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a:fld id="{3EBA5BD7-F043-4D1B-AA17-CD412FC534DE}" type="slidenum">
              <a:rPr lang="fr-FR" smtClean="0"/>
              <a:pPr algn="r"/>
              <a:t>‹N°›</a:t>
            </a:fld>
            <a:endParaRPr lang="fr-FR" dirty="0"/>
          </a:p>
        </p:txBody>
      </p:sp>
    </p:spTree>
    <p:extLst>
      <p:ext uri="{BB962C8B-B14F-4D97-AF65-F5344CB8AC3E}">
        <p14:creationId xmlns:p14="http://schemas.microsoft.com/office/powerpoint/2010/main" val="27670578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1</a:t>
            </a:fld>
            <a:endParaRPr lang="fr-FR" dirty="0"/>
          </a:p>
        </p:txBody>
      </p:sp>
    </p:spTree>
    <p:extLst>
      <p:ext uri="{BB962C8B-B14F-4D97-AF65-F5344CB8AC3E}">
        <p14:creationId xmlns:p14="http://schemas.microsoft.com/office/powerpoint/2010/main" val="3162862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10</a:t>
            </a:fld>
            <a:endParaRPr lang="fr-FR" dirty="0"/>
          </a:p>
        </p:txBody>
      </p:sp>
    </p:spTree>
    <p:extLst>
      <p:ext uri="{BB962C8B-B14F-4D97-AF65-F5344CB8AC3E}">
        <p14:creationId xmlns:p14="http://schemas.microsoft.com/office/powerpoint/2010/main" val="2104370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11</a:t>
            </a:fld>
            <a:endParaRPr lang="fr-FR" dirty="0"/>
          </a:p>
        </p:txBody>
      </p:sp>
    </p:spTree>
    <p:extLst>
      <p:ext uri="{BB962C8B-B14F-4D97-AF65-F5344CB8AC3E}">
        <p14:creationId xmlns:p14="http://schemas.microsoft.com/office/powerpoint/2010/main" val="278657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12</a:t>
            </a:fld>
            <a:endParaRPr lang="fr-FR" dirty="0"/>
          </a:p>
        </p:txBody>
      </p:sp>
    </p:spTree>
    <p:extLst>
      <p:ext uri="{BB962C8B-B14F-4D97-AF65-F5344CB8AC3E}">
        <p14:creationId xmlns:p14="http://schemas.microsoft.com/office/powerpoint/2010/main" val="3161988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13</a:t>
            </a:fld>
            <a:endParaRPr lang="fr-FR" dirty="0"/>
          </a:p>
        </p:txBody>
      </p:sp>
    </p:spTree>
    <p:extLst>
      <p:ext uri="{BB962C8B-B14F-4D97-AF65-F5344CB8AC3E}">
        <p14:creationId xmlns:p14="http://schemas.microsoft.com/office/powerpoint/2010/main" val="27725264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14</a:t>
            </a:fld>
            <a:endParaRPr lang="fr-FR" dirty="0"/>
          </a:p>
        </p:txBody>
      </p:sp>
    </p:spTree>
    <p:extLst>
      <p:ext uri="{BB962C8B-B14F-4D97-AF65-F5344CB8AC3E}">
        <p14:creationId xmlns:p14="http://schemas.microsoft.com/office/powerpoint/2010/main" val="3614453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15</a:t>
            </a:fld>
            <a:endParaRPr lang="fr-FR" dirty="0"/>
          </a:p>
        </p:txBody>
      </p:sp>
    </p:spTree>
    <p:extLst>
      <p:ext uri="{BB962C8B-B14F-4D97-AF65-F5344CB8AC3E}">
        <p14:creationId xmlns:p14="http://schemas.microsoft.com/office/powerpoint/2010/main" val="41174914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16</a:t>
            </a:fld>
            <a:endParaRPr lang="fr-FR" dirty="0"/>
          </a:p>
        </p:txBody>
      </p:sp>
    </p:spTree>
    <p:extLst>
      <p:ext uri="{BB962C8B-B14F-4D97-AF65-F5344CB8AC3E}">
        <p14:creationId xmlns:p14="http://schemas.microsoft.com/office/powerpoint/2010/main" val="559822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17</a:t>
            </a:fld>
            <a:endParaRPr lang="fr-FR" dirty="0"/>
          </a:p>
        </p:txBody>
      </p:sp>
    </p:spTree>
    <p:extLst>
      <p:ext uri="{BB962C8B-B14F-4D97-AF65-F5344CB8AC3E}">
        <p14:creationId xmlns:p14="http://schemas.microsoft.com/office/powerpoint/2010/main" val="619913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2</a:t>
            </a:fld>
            <a:endParaRPr lang="fr-FR" dirty="0"/>
          </a:p>
        </p:txBody>
      </p:sp>
    </p:spTree>
    <p:extLst>
      <p:ext uri="{BB962C8B-B14F-4D97-AF65-F5344CB8AC3E}">
        <p14:creationId xmlns:p14="http://schemas.microsoft.com/office/powerpoint/2010/main" val="2159848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3</a:t>
            </a:fld>
            <a:endParaRPr lang="fr-FR" dirty="0"/>
          </a:p>
        </p:txBody>
      </p:sp>
    </p:spTree>
    <p:extLst>
      <p:ext uri="{BB962C8B-B14F-4D97-AF65-F5344CB8AC3E}">
        <p14:creationId xmlns:p14="http://schemas.microsoft.com/office/powerpoint/2010/main" val="1560754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4</a:t>
            </a:fld>
            <a:endParaRPr lang="fr-FR" dirty="0"/>
          </a:p>
        </p:txBody>
      </p:sp>
    </p:spTree>
    <p:extLst>
      <p:ext uri="{BB962C8B-B14F-4D97-AF65-F5344CB8AC3E}">
        <p14:creationId xmlns:p14="http://schemas.microsoft.com/office/powerpoint/2010/main" val="1938750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5</a:t>
            </a:fld>
            <a:endParaRPr lang="fr-FR" dirty="0"/>
          </a:p>
        </p:txBody>
      </p:sp>
    </p:spTree>
    <p:extLst>
      <p:ext uri="{BB962C8B-B14F-4D97-AF65-F5344CB8AC3E}">
        <p14:creationId xmlns:p14="http://schemas.microsoft.com/office/powerpoint/2010/main" val="2939353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6</a:t>
            </a:fld>
            <a:endParaRPr lang="fr-FR" dirty="0"/>
          </a:p>
        </p:txBody>
      </p:sp>
    </p:spTree>
    <p:extLst>
      <p:ext uri="{BB962C8B-B14F-4D97-AF65-F5344CB8AC3E}">
        <p14:creationId xmlns:p14="http://schemas.microsoft.com/office/powerpoint/2010/main" val="3390979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7</a:t>
            </a:fld>
            <a:endParaRPr lang="fr-FR" dirty="0"/>
          </a:p>
        </p:txBody>
      </p:sp>
    </p:spTree>
    <p:extLst>
      <p:ext uri="{BB962C8B-B14F-4D97-AF65-F5344CB8AC3E}">
        <p14:creationId xmlns:p14="http://schemas.microsoft.com/office/powerpoint/2010/main" val="1663346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8</a:t>
            </a:fld>
            <a:endParaRPr lang="fr-FR" dirty="0"/>
          </a:p>
        </p:txBody>
      </p:sp>
    </p:spTree>
    <p:extLst>
      <p:ext uri="{BB962C8B-B14F-4D97-AF65-F5344CB8AC3E}">
        <p14:creationId xmlns:p14="http://schemas.microsoft.com/office/powerpoint/2010/main" val="22743548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lgn="r"/>
            <a:fld id="{3EBA5BD7-F043-4D1B-AA17-CD412FC534DE}" type="slidenum">
              <a:rPr lang="fr-FR" smtClean="0"/>
              <a:pPr algn="r"/>
              <a:t>9</a:t>
            </a:fld>
            <a:endParaRPr lang="fr-FR" dirty="0"/>
          </a:p>
        </p:txBody>
      </p:sp>
    </p:spTree>
    <p:extLst>
      <p:ext uri="{BB962C8B-B14F-4D97-AF65-F5344CB8AC3E}">
        <p14:creationId xmlns:p14="http://schemas.microsoft.com/office/powerpoint/2010/main" val="38932600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625176" y="584200"/>
            <a:ext cx="8735325" cy="2000251"/>
          </a:xfrm>
        </p:spPr>
        <p:txBody>
          <a:bodyPr rtlCol="0">
            <a:normAutofit/>
          </a:bodyPr>
          <a:lstStyle>
            <a:lvl1pPr algn="l" rtl="0">
              <a:defRPr sz="5400"/>
            </a:lvl1pPr>
          </a:lstStyle>
          <a:p>
            <a:pPr rtl="0"/>
            <a:r>
              <a:rPr lang="fr-FR"/>
              <a:t>Modifiez le style du titre</a:t>
            </a:r>
            <a:endParaRPr lang="fr-FR" dirty="0"/>
          </a:p>
        </p:txBody>
      </p:sp>
      <p:sp>
        <p:nvSpPr>
          <p:cNvPr id="3" name="Sous-titre 2"/>
          <p:cNvSpPr>
            <a:spLocks noGrp="1"/>
          </p:cNvSpPr>
          <p:nvPr>
            <p:ph type="subTitle" idx="1"/>
          </p:nvPr>
        </p:nvSpPr>
        <p:spPr>
          <a:xfrm>
            <a:off x="1625176" y="2616200"/>
            <a:ext cx="8735325" cy="1752600"/>
          </a:xfrm>
        </p:spPr>
        <p:txBody>
          <a:bodyPr rtlCol="0">
            <a:normAutofit/>
          </a:bodyPr>
          <a:lstStyle>
            <a:lvl1pPr marL="0" indent="0" algn="l" rtl="0">
              <a:spcBef>
                <a:spcPts val="0"/>
              </a:spcBef>
              <a:buNone/>
              <a:defRPr sz="2800" cap="all" spc="200" baseline="0">
                <a:solidFill>
                  <a:schemeClr val="accent1"/>
                </a:solidFill>
              </a:defRPr>
            </a:lvl1pPr>
            <a:lvl2pPr marL="609493" indent="0" algn="ctr" rtl="0">
              <a:buNone/>
              <a:defRPr>
                <a:solidFill>
                  <a:schemeClr val="tx1">
                    <a:tint val="75000"/>
                  </a:schemeClr>
                </a:solidFill>
              </a:defRPr>
            </a:lvl2pPr>
            <a:lvl3pPr marL="1218987" indent="0" algn="ctr" rtl="0">
              <a:buNone/>
              <a:defRPr>
                <a:solidFill>
                  <a:schemeClr val="tx1">
                    <a:tint val="75000"/>
                  </a:schemeClr>
                </a:solidFill>
              </a:defRPr>
            </a:lvl3pPr>
            <a:lvl4pPr marL="1828480" indent="0" algn="ctr" rtl="0">
              <a:buNone/>
              <a:defRPr>
                <a:solidFill>
                  <a:schemeClr val="tx1">
                    <a:tint val="75000"/>
                  </a:schemeClr>
                </a:solidFill>
              </a:defRPr>
            </a:lvl4pPr>
            <a:lvl5pPr marL="2437973" indent="0" algn="ctr" rtl="0">
              <a:buNone/>
              <a:defRPr>
                <a:solidFill>
                  <a:schemeClr val="tx1">
                    <a:tint val="75000"/>
                  </a:schemeClr>
                </a:solidFill>
              </a:defRPr>
            </a:lvl5pPr>
            <a:lvl6pPr marL="3047467" indent="0" algn="ctr" rtl="0">
              <a:buNone/>
              <a:defRPr>
                <a:solidFill>
                  <a:schemeClr val="tx1">
                    <a:tint val="75000"/>
                  </a:schemeClr>
                </a:solidFill>
              </a:defRPr>
            </a:lvl6pPr>
            <a:lvl7pPr marL="3656960" indent="0" algn="ctr" rtl="0">
              <a:buNone/>
              <a:defRPr>
                <a:solidFill>
                  <a:schemeClr val="tx1">
                    <a:tint val="75000"/>
                  </a:schemeClr>
                </a:solidFill>
              </a:defRPr>
            </a:lvl7pPr>
            <a:lvl8pPr marL="4266453" indent="0" algn="ctr" rtl="0">
              <a:buNone/>
              <a:defRPr>
                <a:solidFill>
                  <a:schemeClr val="tx1">
                    <a:tint val="75000"/>
                  </a:schemeClr>
                </a:solidFill>
              </a:defRPr>
            </a:lvl8pPr>
            <a:lvl9pPr marL="4875947" indent="0" algn="ctr" rtl="0">
              <a:buNone/>
              <a:defRPr>
                <a:solidFill>
                  <a:schemeClr val="tx1">
                    <a:tint val="75000"/>
                  </a:schemeClr>
                </a:solidFill>
              </a:defRPr>
            </a:lvl9pPr>
          </a:lstStyle>
          <a:p>
            <a:pPr rtl="0"/>
            <a:r>
              <a:rPr lang="fr-FR"/>
              <a:t>Modifiez le style des sous-titres du masque</a:t>
            </a:r>
            <a:endParaRPr lang="fr-FR" dirty="0"/>
          </a:p>
        </p:txBody>
      </p:sp>
      <p:sp>
        <p:nvSpPr>
          <p:cNvPr id="22" name="Espace réservé de la date 21"/>
          <p:cNvSpPr>
            <a:spLocks noGrp="1"/>
          </p:cNvSpPr>
          <p:nvPr>
            <p:ph type="dt" sz="half" idx="10"/>
          </p:nvPr>
        </p:nvSpPr>
        <p:spPr/>
        <p:txBody>
          <a:bodyPr rtlCol="0"/>
          <a:lstStyle>
            <a:lvl1pPr>
              <a:defRPr/>
            </a:lvl1pPr>
          </a:lstStyle>
          <a:p>
            <a:fld id="{8AD5FFA4-F63D-4626-A4A9-714B7662913B}" type="datetime1">
              <a:rPr lang="fr-FR" smtClean="0"/>
              <a:t>12/04/2024</a:t>
            </a:fld>
            <a:endParaRPr lang="fr-FR" dirty="0"/>
          </a:p>
        </p:txBody>
      </p:sp>
      <p:sp>
        <p:nvSpPr>
          <p:cNvPr id="23" name="Espace réservé du pied de page 22"/>
          <p:cNvSpPr>
            <a:spLocks noGrp="1"/>
          </p:cNvSpPr>
          <p:nvPr>
            <p:ph type="ftr" sz="quarter" idx="11"/>
          </p:nvPr>
        </p:nvSpPr>
        <p:spPr/>
        <p:txBody>
          <a:bodyPr rtlCol="0"/>
          <a:lstStyle/>
          <a:p>
            <a:pPr rtl="0"/>
            <a:endParaRPr lang="fr-FR" dirty="0"/>
          </a:p>
        </p:txBody>
      </p:sp>
      <p:sp>
        <p:nvSpPr>
          <p:cNvPr id="24" name="Espace réservé du numéro de diapositive 23"/>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4" name="Imag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22492" t="40949" r="20526" b="40127"/>
          <a:stretch/>
        </p:blipFill>
        <p:spPr>
          <a:xfrm>
            <a:off x="9766820" y="6192450"/>
            <a:ext cx="2304256" cy="546430"/>
          </a:xfrm>
          <a:prstGeom prst="rect">
            <a:avLst/>
          </a:prstGeom>
        </p:spPr>
      </p:pic>
    </p:spTree>
    <p:extLst>
      <p:ext uri="{BB962C8B-B14F-4D97-AF65-F5344CB8AC3E}">
        <p14:creationId xmlns:p14="http://schemas.microsoft.com/office/powerpoint/2010/main" val="1847488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endParaRPr lang="fr-FR" dirty="0"/>
          </a:p>
        </p:txBody>
      </p:sp>
      <p:sp>
        <p:nvSpPr>
          <p:cNvPr id="3" name="Espace réservé du texte vertical 2"/>
          <p:cNvSpPr>
            <a:spLocks noGrp="1"/>
          </p:cNvSpPr>
          <p:nvPr>
            <p:ph type="body" orient="vert" idx="1"/>
          </p:nvPr>
        </p:nvSpPr>
        <p:spPr/>
        <p:txBody>
          <a:bodyPr vert="eaVert" rtlCol="0"/>
          <a:lstStyle>
            <a:lvl5pPr algn="l" rtl="0">
              <a:defRPr/>
            </a:lvl5pPr>
            <a:lvl6pPr algn="l" rtl="0">
              <a:defRPr/>
            </a:lvl6pPr>
            <a:lvl7pPr algn="l" rtl="0">
              <a:defRPr/>
            </a:lvl7pPr>
            <a:lvl8pPr algn="l" rtl="0">
              <a:defRPr baseline="0"/>
            </a:lvl8pPr>
            <a:lvl9pPr algn="l" rtl="0">
              <a:defRPr baseline="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4" name="Espace réservé de la date 3"/>
          <p:cNvSpPr>
            <a:spLocks noGrp="1"/>
          </p:cNvSpPr>
          <p:nvPr>
            <p:ph type="dt" sz="half" idx="10"/>
          </p:nvPr>
        </p:nvSpPr>
        <p:spPr/>
        <p:txBody>
          <a:bodyPr rtlCol="0"/>
          <a:lstStyle>
            <a:lvl1pPr>
              <a:defRPr/>
            </a:lvl1pPr>
          </a:lstStyle>
          <a:p>
            <a:fld id="{00906CE1-0852-4DA0-A69F-BB63AE14A3CA}" type="datetime1">
              <a:rPr lang="fr-FR" smtClean="0"/>
              <a:t>12/04/2024</a:t>
            </a:fld>
            <a:endParaRPr lang="fr-FR" dirty="0"/>
          </a:p>
        </p:txBody>
      </p:sp>
      <p:sp>
        <p:nvSpPr>
          <p:cNvPr id="5" name="Espace réservé du pied de page 4"/>
          <p:cNvSpPr>
            <a:spLocks noGrp="1"/>
          </p:cNvSpPr>
          <p:nvPr>
            <p:ph type="ftr" sz="quarter" idx="11"/>
          </p:nvPr>
        </p:nvSpPr>
        <p:spPr/>
        <p:txBody>
          <a:bodyPr rtlCol="0"/>
          <a:lstStyle/>
          <a:p>
            <a:pPr rtl="0"/>
            <a:endParaRPr lang="fr-FR" dirty="0"/>
          </a:p>
        </p:txBody>
      </p:sp>
      <p:sp>
        <p:nvSpPr>
          <p:cNvPr id="6" name="Espace réservé du numéro de diapositive 5"/>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7" name="Image 6"/>
          <p:cNvPicPr>
            <a:picLocks noChangeAspect="1"/>
          </p:cNvPicPr>
          <p:nvPr userDrawn="1"/>
        </p:nvPicPr>
        <p:blipFill>
          <a:blip r:embed="rId2"/>
          <a:stretch>
            <a:fillRect/>
          </a:stretch>
        </p:blipFill>
        <p:spPr>
          <a:xfrm>
            <a:off x="10774932" y="6504978"/>
            <a:ext cx="1296376" cy="305231"/>
          </a:xfrm>
          <a:prstGeom prst="rect">
            <a:avLst/>
          </a:prstGeom>
        </p:spPr>
      </p:pic>
    </p:spTree>
    <p:extLst>
      <p:ext uri="{BB962C8B-B14F-4D97-AF65-F5344CB8AC3E}">
        <p14:creationId xmlns:p14="http://schemas.microsoft.com/office/powerpoint/2010/main" val="1996675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6898" y="584200"/>
            <a:ext cx="2742486" cy="5588000"/>
          </a:xfrm>
        </p:spPr>
        <p:txBody>
          <a:bodyPr vert="eaVert" rtlCol="0"/>
          <a:lstStyle/>
          <a:p>
            <a:pPr rtl="0"/>
            <a:r>
              <a:rPr lang="fr-FR"/>
              <a:t>Modifiez le style du titre</a:t>
            </a:r>
            <a:endParaRPr lang="fr-FR" dirty="0"/>
          </a:p>
        </p:txBody>
      </p:sp>
      <p:sp>
        <p:nvSpPr>
          <p:cNvPr id="3" name="Espace réservé du texte vertical 2"/>
          <p:cNvSpPr>
            <a:spLocks noGrp="1"/>
          </p:cNvSpPr>
          <p:nvPr>
            <p:ph type="body" orient="vert" idx="1"/>
          </p:nvPr>
        </p:nvSpPr>
        <p:spPr>
          <a:xfrm>
            <a:off x="1218882" y="584200"/>
            <a:ext cx="7414869" cy="5588000"/>
          </a:xfrm>
        </p:spPr>
        <p:txBody>
          <a:bodyPr vert="eaVert" rtlCol="0"/>
          <a:lstStyle>
            <a:lvl5pPr algn="l" rtl="0">
              <a:defRPr/>
            </a:lvl5pPr>
            <a:lvl6pPr algn="l" rtl="0">
              <a:defRPr/>
            </a:lvl6pPr>
            <a:lvl7pPr algn="l" rtl="0">
              <a:defRPr/>
            </a:lvl7pPr>
            <a:lvl8pPr algn="l" rtl="0">
              <a:defRPr/>
            </a:lvl8pPr>
            <a:lvl9pPr algn="l" rtl="0">
              <a:defRPr/>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4" name="Espace réservé de la date 3"/>
          <p:cNvSpPr>
            <a:spLocks noGrp="1"/>
          </p:cNvSpPr>
          <p:nvPr>
            <p:ph type="dt" sz="half" idx="10"/>
          </p:nvPr>
        </p:nvSpPr>
        <p:spPr/>
        <p:txBody>
          <a:bodyPr rtlCol="0"/>
          <a:lstStyle>
            <a:lvl1pPr>
              <a:defRPr/>
            </a:lvl1pPr>
          </a:lstStyle>
          <a:p>
            <a:fld id="{16155527-717A-4FB8-9066-1598692F9C72}" type="datetime1">
              <a:rPr lang="fr-FR" smtClean="0"/>
              <a:t>12/04/2024</a:t>
            </a:fld>
            <a:endParaRPr lang="fr-FR" dirty="0"/>
          </a:p>
        </p:txBody>
      </p:sp>
      <p:sp>
        <p:nvSpPr>
          <p:cNvPr id="5" name="Espace réservé du pied de page 4"/>
          <p:cNvSpPr>
            <a:spLocks noGrp="1"/>
          </p:cNvSpPr>
          <p:nvPr>
            <p:ph type="ftr" sz="quarter" idx="11"/>
          </p:nvPr>
        </p:nvSpPr>
        <p:spPr/>
        <p:txBody>
          <a:bodyPr rtlCol="0"/>
          <a:lstStyle/>
          <a:p>
            <a:pPr rtl="0"/>
            <a:endParaRPr lang="fr-FR" dirty="0"/>
          </a:p>
        </p:txBody>
      </p:sp>
      <p:sp>
        <p:nvSpPr>
          <p:cNvPr id="6" name="Espace réservé du numéro de diapositive 5"/>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7" name="Image 6"/>
          <p:cNvPicPr>
            <a:picLocks noChangeAspect="1"/>
          </p:cNvPicPr>
          <p:nvPr userDrawn="1"/>
        </p:nvPicPr>
        <p:blipFill>
          <a:blip r:embed="rId2"/>
          <a:stretch>
            <a:fillRect/>
          </a:stretch>
        </p:blipFill>
        <p:spPr>
          <a:xfrm>
            <a:off x="10774932" y="6504978"/>
            <a:ext cx="1296376" cy="305231"/>
          </a:xfrm>
          <a:prstGeom prst="rect">
            <a:avLst/>
          </a:prstGeom>
        </p:spPr>
      </p:pic>
    </p:spTree>
    <p:extLst>
      <p:ext uri="{BB962C8B-B14F-4D97-AF65-F5344CB8AC3E}">
        <p14:creationId xmlns:p14="http://schemas.microsoft.com/office/powerpoint/2010/main" val="595886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endParaRPr lang="fr-FR" dirty="0"/>
          </a:p>
        </p:txBody>
      </p:sp>
      <p:sp>
        <p:nvSpPr>
          <p:cNvPr id="3" name="Espace réservé du contenu 2"/>
          <p:cNvSpPr>
            <a:spLocks noGrp="1"/>
          </p:cNvSpPr>
          <p:nvPr>
            <p:ph idx="1"/>
          </p:nvPr>
        </p:nvSpPr>
        <p:spPr/>
        <p:txBody>
          <a:bodyPr rtlCol="0"/>
          <a:lstStyle>
            <a:lvl5pPr algn="l" rtl="0">
              <a:defRPr/>
            </a:lvl5pPr>
            <a:lvl6pPr algn="l" rtl="0">
              <a:defRPr/>
            </a:lvl6pPr>
            <a:lvl7pPr algn="l" rtl="0">
              <a:defRPr/>
            </a:lvl7pPr>
            <a:lvl8pPr algn="l" rtl="0">
              <a:defRPr/>
            </a:lvl8pPr>
            <a:lvl9pPr algn="l" rtl="0">
              <a:defRPr/>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4" name="Espace réservé de la date 3"/>
          <p:cNvSpPr>
            <a:spLocks noGrp="1"/>
          </p:cNvSpPr>
          <p:nvPr>
            <p:ph type="dt" sz="half" idx="10"/>
          </p:nvPr>
        </p:nvSpPr>
        <p:spPr/>
        <p:txBody>
          <a:bodyPr rtlCol="0"/>
          <a:lstStyle>
            <a:lvl1pPr>
              <a:defRPr/>
            </a:lvl1pPr>
          </a:lstStyle>
          <a:p>
            <a:fld id="{C6F0BCCA-20B8-4487-959B-48692105CA3E}" type="datetime1">
              <a:rPr lang="fr-FR" smtClean="0"/>
              <a:t>12/04/2024</a:t>
            </a:fld>
            <a:endParaRPr lang="fr-FR" dirty="0"/>
          </a:p>
        </p:txBody>
      </p:sp>
      <p:sp>
        <p:nvSpPr>
          <p:cNvPr id="5" name="Espace réservé du pied de page 4"/>
          <p:cNvSpPr>
            <a:spLocks noGrp="1"/>
          </p:cNvSpPr>
          <p:nvPr>
            <p:ph type="ftr" sz="quarter" idx="11"/>
          </p:nvPr>
        </p:nvSpPr>
        <p:spPr/>
        <p:txBody>
          <a:bodyPr rtlCol="0"/>
          <a:lstStyle/>
          <a:p>
            <a:pPr rtl="0"/>
            <a:endParaRPr lang="fr-FR" dirty="0"/>
          </a:p>
        </p:txBody>
      </p:sp>
      <p:sp>
        <p:nvSpPr>
          <p:cNvPr id="6" name="Espace réservé du numéro de diapositive 5"/>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7" name="Image 6"/>
          <p:cNvPicPr>
            <a:picLocks noChangeAspect="1"/>
          </p:cNvPicPr>
          <p:nvPr userDrawn="1"/>
        </p:nvPicPr>
        <p:blipFill>
          <a:blip r:embed="rId2"/>
          <a:stretch>
            <a:fillRect/>
          </a:stretch>
        </p:blipFill>
        <p:spPr>
          <a:xfrm>
            <a:off x="10774932" y="6504978"/>
            <a:ext cx="1296376" cy="305231"/>
          </a:xfrm>
          <a:prstGeom prst="rect">
            <a:avLst/>
          </a:prstGeom>
        </p:spPr>
      </p:pic>
    </p:spTree>
    <p:extLst>
      <p:ext uri="{BB962C8B-B14F-4D97-AF65-F5344CB8AC3E}">
        <p14:creationId xmlns:p14="http://schemas.microsoft.com/office/powerpoint/2010/main" val="1406769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grpSp>
        <p:nvGrpSpPr>
          <p:cNvPr id="11" name="diagonales"/>
          <p:cNvGrpSpPr/>
          <p:nvPr/>
        </p:nvGrpSpPr>
        <p:grpSpPr>
          <a:xfrm>
            <a:off x="7516443" y="4145281"/>
            <a:ext cx="4686117" cy="2731407"/>
            <a:chOff x="5638800" y="3108960"/>
            <a:chExt cx="3515503" cy="2048555"/>
          </a:xfrm>
        </p:grpSpPr>
        <p:cxnSp>
          <p:nvCxnSpPr>
            <p:cNvPr id="12" name="Connecteur droit 11"/>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3" name="Connecteur droit 12"/>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4" name="Connecteur droit 13"/>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re 1"/>
          <p:cNvSpPr>
            <a:spLocks noGrp="1"/>
          </p:cNvSpPr>
          <p:nvPr>
            <p:ph type="title"/>
          </p:nvPr>
        </p:nvSpPr>
        <p:spPr>
          <a:xfrm>
            <a:off x="1625177" y="2209801"/>
            <a:ext cx="8938472" cy="2764335"/>
          </a:xfrm>
        </p:spPr>
        <p:txBody>
          <a:bodyPr rtlCol="0" anchor="b">
            <a:normAutofit/>
          </a:bodyPr>
          <a:lstStyle>
            <a:lvl1pPr algn="l" rtl="0">
              <a:defRPr sz="5400" b="0" cap="none" baseline="0"/>
            </a:lvl1pPr>
          </a:lstStyle>
          <a:p>
            <a:pPr rtl="0"/>
            <a:r>
              <a:rPr lang="fr-FR"/>
              <a:t>Modifiez le style du titre</a:t>
            </a:r>
            <a:endParaRPr lang="fr-FR" dirty="0"/>
          </a:p>
        </p:txBody>
      </p:sp>
      <p:sp>
        <p:nvSpPr>
          <p:cNvPr id="3" name="Espace réservé du texte 2"/>
          <p:cNvSpPr>
            <a:spLocks noGrp="1"/>
          </p:cNvSpPr>
          <p:nvPr>
            <p:ph type="body" idx="1"/>
          </p:nvPr>
        </p:nvSpPr>
        <p:spPr>
          <a:xfrm>
            <a:off x="1625176" y="4951266"/>
            <a:ext cx="7069519" cy="1220933"/>
          </a:xfrm>
        </p:spPr>
        <p:txBody>
          <a:bodyPr rtlCol="0" anchor="t">
            <a:normAutofit/>
          </a:bodyPr>
          <a:lstStyle>
            <a:lvl1pPr marL="0" indent="0" algn="l" rtl="0">
              <a:spcBef>
                <a:spcPts val="0"/>
              </a:spcBef>
              <a:buNone/>
              <a:defRPr sz="2800" cap="all" spc="200" baseline="0">
                <a:solidFill>
                  <a:schemeClr val="accent1"/>
                </a:solidFill>
              </a:defRPr>
            </a:lvl1pPr>
            <a:lvl2pPr marL="609493" indent="0" algn="l" rtl="0">
              <a:buNone/>
              <a:defRPr sz="2400">
                <a:solidFill>
                  <a:schemeClr val="tx1">
                    <a:tint val="75000"/>
                  </a:schemeClr>
                </a:solidFill>
              </a:defRPr>
            </a:lvl2pPr>
            <a:lvl3pPr marL="1218987" indent="0" algn="l" rtl="0">
              <a:buNone/>
              <a:defRPr sz="2100">
                <a:solidFill>
                  <a:schemeClr val="tx1">
                    <a:tint val="75000"/>
                  </a:schemeClr>
                </a:solidFill>
              </a:defRPr>
            </a:lvl3pPr>
            <a:lvl4pPr marL="1828480" indent="0" algn="l" rtl="0">
              <a:buNone/>
              <a:defRPr sz="1900">
                <a:solidFill>
                  <a:schemeClr val="tx1">
                    <a:tint val="75000"/>
                  </a:schemeClr>
                </a:solidFill>
              </a:defRPr>
            </a:lvl4pPr>
            <a:lvl5pPr marL="2437973" indent="0" algn="l" rtl="0">
              <a:buNone/>
              <a:defRPr sz="1900">
                <a:solidFill>
                  <a:schemeClr val="tx1">
                    <a:tint val="75000"/>
                  </a:schemeClr>
                </a:solidFill>
              </a:defRPr>
            </a:lvl5pPr>
            <a:lvl6pPr marL="3047467" indent="0" algn="l" rtl="0">
              <a:buNone/>
              <a:defRPr sz="1900">
                <a:solidFill>
                  <a:schemeClr val="tx1">
                    <a:tint val="75000"/>
                  </a:schemeClr>
                </a:solidFill>
              </a:defRPr>
            </a:lvl6pPr>
            <a:lvl7pPr marL="3656960" indent="0" algn="l" rtl="0">
              <a:buNone/>
              <a:defRPr sz="1900">
                <a:solidFill>
                  <a:schemeClr val="tx1">
                    <a:tint val="75000"/>
                  </a:schemeClr>
                </a:solidFill>
              </a:defRPr>
            </a:lvl7pPr>
            <a:lvl8pPr marL="4266453" indent="0" algn="l" rtl="0">
              <a:buNone/>
              <a:defRPr sz="1900">
                <a:solidFill>
                  <a:schemeClr val="tx1">
                    <a:tint val="75000"/>
                  </a:schemeClr>
                </a:solidFill>
              </a:defRPr>
            </a:lvl8pPr>
            <a:lvl9pPr marL="4875947" indent="0" algn="l" rtl="0">
              <a:buNone/>
              <a:defRPr sz="1900">
                <a:solidFill>
                  <a:schemeClr val="tx1">
                    <a:tint val="75000"/>
                  </a:schemeClr>
                </a:solidFill>
              </a:defRPr>
            </a:lvl9pPr>
          </a:lstStyle>
          <a:p>
            <a:pPr lvl="0" rtl="0"/>
            <a:r>
              <a:rPr lang="fr-FR"/>
              <a:t>Cliquez pour modifier les styles du texte du masque</a:t>
            </a:r>
          </a:p>
        </p:txBody>
      </p:sp>
      <p:sp>
        <p:nvSpPr>
          <p:cNvPr id="4" name="Espace réservé de la date 3"/>
          <p:cNvSpPr>
            <a:spLocks noGrp="1"/>
          </p:cNvSpPr>
          <p:nvPr>
            <p:ph type="dt" sz="half" idx="10"/>
          </p:nvPr>
        </p:nvSpPr>
        <p:spPr/>
        <p:txBody>
          <a:bodyPr rtlCol="0"/>
          <a:lstStyle>
            <a:lvl1pPr>
              <a:defRPr/>
            </a:lvl1pPr>
          </a:lstStyle>
          <a:p>
            <a:fld id="{C8EFBACB-670E-43C3-B63C-AB66CEBE96D8}" type="datetime1">
              <a:rPr lang="fr-FR" smtClean="0"/>
              <a:t>12/04/2024</a:t>
            </a:fld>
            <a:endParaRPr lang="fr-FR" dirty="0"/>
          </a:p>
        </p:txBody>
      </p:sp>
      <p:sp>
        <p:nvSpPr>
          <p:cNvPr id="5" name="Espace réservé du pied de page 4"/>
          <p:cNvSpPr>
            <a:spLocks noGrp="1"/>
          </p:cNvSpPr>
          <p:nvPr>
            <p:ph type="ftr" sz="quarter" idx="11"/>
          </p:nvPr>
        </p:nvSpPr>
        <p:spPr/>
        <p:txBody>
          <a:bodyPr rtlCol="0"/>
          <a:lstStyle/>
          <a:p>
            <a:pPr rtl="0"/>
            <a:endParaRPr lang="fr-FR" dirty="0"/>
          </a:p>
        </p:txBody>
      </p:sp>
      <p:sp>
        <p:nvSpPr>
          <p:cNvPr id="6" name="Espace réservé du numéro de diapositive 5"/>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15" name="Image 14"/>
          <p:cNvPicPr>
            <a:picLocks noChangeAspect="1"/>
          </p:cNvPicPr>
          <p:nvPr userDrawn="1"/>
        </p:nvPicPr>
        <p:blipFill>
          <a:blip r:embed="rId2"/>
          <a:stretch>
            <a:fillRect/>
          </a:stretch>
        </p:blipFill>
        <p:spPr>
          <a:xfrm>
            <a:off x="10774932" y="6504978"/>
            <a:ext cx="1296376" cy="305231"/>
          </a:xfrm>
          <a:prstGeom prst="rect">
            <a:avLst/>
          </a:prstGeom>
        </p:spPr>
      </p:pic>
    </p:spTree>
    <p:extLst>
      <p:ext uri="{BB962C8B-B14F-4D97-AF65-F5344CB8AC3E}">
        <p14:creationId xmlns:p14="http://schemas.microsoft.com/office/powerpoint/2010/main" val="3616330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endParaRPr lang="fr-FR" dirty="0"/>
          </a:p>
        </p:txBody>
      </p:sp>
      <p:sp>
        <p:nvSpPr>
          <p:cNvPr id="3" name="Espace réservé du contenu 2"/>
          <p:cNvSpPr>
            <a:spLocks noGrp="1"/>
          </p:cNvSpPr>
          <p:nvPr>
            <p:ph sz="half" idx="1"/>
          </p:nvPr>
        </p:nvSpPr>
        <p:spPr>
          <a:xfrm>
            <a:off x="1218883" y="1706880"/>
            <a:ext cx="5078677" cy="4465320"/>
          </a:xfrm>
        </p:spPr>
        <p:txBody>
          <a:bodyPr rtlCol="0">
            <a:norm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a:lvl7pPr>
            <a:lvl8pPr algn="l" rtl="0">
              <a:defRPr sz="2000" baseline="0"/>
            </a:lvl8pPr>
            <a:lvl9pPr algn="l" rtl="0">
              <a:defRPr sz="2000" baseline="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4" name="Espace réservé du contenu 3"/>
          <p:cNvSpPr>
            <a:spLocks noGrp="1"/>
          </p:cNvSpPr>
          <p:nvPr>
            <p:ph sz="half" idx="2"/>
          </p:nvPr>
        </p:nvSpPr>
        <p:spPr>
          <a:xfrm>
            <a:off x="6500707" y="1706880"/>
            <a:ext cx="5078677" cy="4465320"/>
          </a:xfrm>
        </p:spPr>
        <p:txBody>
          <a:bodyPr rtlCol="0">
            <a:norm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a:lvl7pPr>
            <a:lvl8pPr algn="l" rtl="0">
              <a:defRPr sz="2000"/>
            </a:lvl8pPr>
            <a:lvl9pPr algn="l" rtl="0">
              <a:defRPr sz="200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5" name="Espace réservé de la date 4"/>
          <p:cNvSpPr>
            <a:spLocks noGrp="1"/>
          </p:cNvSpPr>
          <p:nvPr>
            <p:ph type="dt" sz="half" idx="10"/>
          </p:nvPr>
        </p:nvSpPr>
        <p:spPr/>
        <p:txBody>
          <a:bodyPr rtlCol="0"/>
          <a:lstStyle>
            <a:lvl1pPr>
              <a:defRPr/>
            </a:lvl1pPr>
          </a:lstStyle>
          <a:p>
            <a:fld id="{4E6C62DE-6650-420C-8BB7-8662077F26AA}" type="datetime1">
              <a:rPr lang="fr-FR" smtClean="0"/>
              <a:t>12/04/2024</a:t>
            </a:fld>
            <a:endParaRPr lang="fr-FR" dirty="0"/>
          </a:p>
        </p:txBody>
      </p:sp>
      <p:sp>
        <p:nvSpPr>
          <p:cNvPr id="6" name="Espace réservé du pied de page 5"/>
          <p:cNvSpPr>
            <a:spLocks noGrp="1"/>
          </p:cNvSpPr>
          <p:nvPr>
            <p:ph type="ftr" sz="quarter" idx="11"/>
          </p:nvPr>
        </p:nvSpPr>
        <p:spPr/>
        <p:txBody>
          <a:bodyPr rtlCol="0"/>
          <a:lstStyle/>
          <a:p>
            <a:pPr rtl="0"/>
            <a:endParaRPr lang="fr-FR" dirty="0"/>
          </a:p>
        </p:txBody>
      </p:sp>
      <p:sp>
        <p:nvSpPr>
          <p:cNvPr id="7" name="Espace réservé du numéro de diapositive 6"/>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8" name="Image 7"/>
          <p:cNvPicPr>
            <a:picLocks noChangeAspect="1"/>
          </p:cNvPicPr>
          <p:nvPr userDrawn="1"/>
        </p:nvPicPr>
        <p:blipFill>
          <a:blip r:embed="rId2"/>
          <a:stretch>
            <a:fillRect/>
          </a:stretch>
        </p:blipFill>
        <p:spPr>
          <a:xfrm>
            <a:off x="10774932" y="6504978"/>
            <a:ext cx="1296376" cy="305231"/>
          </a:xfrm>
          <a:prstGeom prst="rect">
            <a:avLst/>
          </a:prstGeom>
        </p:spPr>
      </p:pic>
    </p:spTree>
    <p:extLst>
      <p:ext uri="{BB962C8B-B14F-4D97-AF65-F5344CB8AC3E}">
        <p14:creationId xmlns:p14="http://schemas.microsoft.com/office/powerpoint/2010/main" val="3557647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lvl1pPr algn="l" rtl="0">
              <a:defRPr/>
            </a:lvl1pPr>
          </a:lstStyle>
          <a:p>
            <a:pPr rtl="0"/>
            <a:r>
              <a:rPr lang="fr-FR"/>
              <a:t>Modifiez le style du titre</a:t>
            </a:r>
            <a:endParaRPr lang="fr-FR" dirty="0"/>
          </a:p>
        </p:txBody>
      </p:sp>
      <p:sp>
        <p:nvSpPr>
          <p:cNvPr id="3" name="Espace réservé du texte 2"/>
          <p:cNvSpPr>
            <a:spLocks noGrp="1"/>
          </p:cNvSpPr>
          <p:nvPr>
            <p:ph type="body" idx="1"/>
          </p:nvPr>
        </p:nvSpPr>
        <p:spPr>
          <a:xfrm>
            <a:off x="1218883" y="1701800"/>
            <a:ext cx="5082740" cy="914400"/>
          </a:xfrm>
        </p:spPr>
        <p:txBody>
          <a:bodyPr rtlCol="0" anchor="b">
            <a:normAutofit/>
          </a:bodyPr>
          <a:lstStyle>
            <a:lvl1pPr marL="0" indent="0" algn="l" rtl="0">
              <a:spcBef>
                <a:spcPts val="0"/>
              </a:spcBef>
              <a:buNone/>
              <a:defRPr sz="2800" b="0" cap="all" spc="200" baseline="0">
                <a:solidFill>
                  <a:schemeClr val="accent1"/>
                </a:solidFill>
              </a:defRPr>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fr-FR"/>
              <a:t>Cliquez pour modifier les styles du texte du masque</a:t>
            </a:r>
          </a:p>
        </p:txBody>
      </p:sp>
      <p:sp>
        <p:nvSpPr>
          <p:cNvPr id="4" name="Espace réservé du contenu 3"/>
          <p:cNvSpPr>
            <a:spLocks noGrp="1"/>
          </p:cNvSpPr>
          <p:nvPr>
            <p:ph sz="half" idx="2"/>
          </p:nvPr>
        </p:nvSpPr>
        <p:spPr>
          <a:xfrm>
            <a:off x="1218883" y="2717800"/>
            <a:ext cx="5078677" cy="3454400"/>
          </a:xfrm>
        </p:spPr>
        <p:txBody>
          <a:bodyPr rtlCol="0">
            <a:no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baseline="0"/>
            </a:lvl7pPr>
            <a:lvl8pPr algn="l" rtl="0">
              <a:defRPr sz="2000" baseline="0"/>
            </a:lvl8pPr>
            <a:lvl9pPr algn="l" rtl="0">
              <a:defRPr sz="2000" baseline="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5" name="Espace réservé du texte 4"/>
          <p:cNvSpPr>
            <a:spLocks noGrp="1"/>
          </p:cNvSpPr>
          <p:nvPr>
            <p:ph type="body" sz="quarter" idx="3"/>
          </p:nvPr>
        </p:nvSpPr>
        <p:spPr>
          <a:xfrm>
            <a:off x="6496644" y="1701800"/>
            <a:ext cx="5082740" cy="914400"/>
          </a:xfrm>
        </p:spPr>
        <p:txBody>
          <a:bodyPr rtlCol="0" anchor="b">
            <a:normAutofit/>
          </a:bodyPr>
          <a:lstStyle>
            <a:lvl1pPr marL="0" indent="0" algn="l" rtl="0">
              <a:spcBef>
                <a:spcPts val="0"/>
              </a:spcBef>
              <a:buNone/>
              <a:defRPr sz="2800" b="0" cap="all" spc="200" baseline="0">
                <a:solidFill>
                  <a:schemeClr val="accent1"/>
                </a:solidFill>
              </a:defRPr>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fr-FR"/>
              <a:t>Cliquez pour modifier les styles du texte du masque</a:t>
            </a:r>
          </a:p>
        </p:txBody>
      </p:sp>
      <p:sp>
        <p:nvSpPr>
          <p:cNvPr id="6" name="Espace réservé du contenu 5"/>
          <p:cNvSpPr>
            <a:spLocks noGrp="1"/>
          </p:cNvSpPr>
          <p:nvPr>
            <p:ph sz="quarter" idx="4"/>
          </p:nvPr>
        </p:nvSpPr>
        <p:spPr>
          <a:xfrm>
            <a:off x="6500707" y="2717800"/>
            <a:ext cx="5078677" cy="3454400"/>
          </a:xfrm>
        </p:spPr>
        <p:txBody>
          <a:bodyPr rtlCol="0">
            <a:no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baseline="0"/>
            </a:lvl6pPr>
            <a:lvl7pPr algn="l" rtl="0">
              <a:defRPr sz="2000" baseline="0"/>
            </a:lvl7pPr>
            <a:lvl8pPr algn="l" rtl="0">
              <a:defRPr sz="2000" baseline="0"/>
            </a:lvl8pPr>
            <a:lvl9pPr algn="l" rtl="0">
              <a:defRPr sz="2000" baseline="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7" name="Espace réservé de la date 6"/>
          <p:cNvSpPr>
            <a:spLocks noGrp="1"/>
          </p:cNvSpPr>
          <p:nvPr>
            <p:ph type="dt" sz="half" idx="10"/>
          </p:nvPr>
        </p:nvSpPr>
        <p:spPr/>
        <p:txBody>
          <a:bodyPr rtlCol="0"/>
          <a:lstStyle>
            <a:lvl1pPr>
              <a:defRPr/>
            </a:lvl1pPr>
          </a:lstStyle>
          <a:p>
            <a:fld id="{CBA5501F-B98F-493F-A410-108206DB75E6}" type="datetime1">
              <a:rPr lang="fr-FR" smtClean="0"/>
              <a:t>12/04/2024</a:t>
            </a:fld>
            <a:endParaRPr lang="fr-FR" dirty="0"/>
          </a:p>
        </p:txBody>
      </p:sp>
      <p:sp>
        <p:nvSpPr>
          <p:cNvPr id="8" name="Espace réservé du pied de page 7"/>
          <p:cNvSpPr>
            <a:spLocks noGrp="1"/>
          </p:cNvSpPr>
          <p:nvPr>
            <p:ph type="ftr" sz="quarter" idx="11"/>
          </p:nvPr>
        </p:nvSpPr>
        <p:spPr/>
        <p:txBody>
          <a:bodyPr rtlCol="0"/>
          <a:lstStyle/>
          <a:p>
            <a:pPr rtl="0"/>
            <a:endParaRPr lang="fr-FR" dirty="0"/>
          </a:p>
        </p:txBody>
      </p:sp>
      <p:sp>
        <p:nvSpPr>
          <p:cNvPr id="9" name="Espace réservé du numéro de diapositive 8"/>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10" name="Image 9"/>
          <p:cNvPicPr>
            <a:picLocks noChangeAspect="1"/>
          </p:cNvPicPr>
          <p:nvPr userDrawn="1"/>
        </p:nvPicPr>
        <p:blipFill>
          <a:blip r:embed="rId2"/>
          <a:stretch>
            <a:fillRect/>
          </a:stretch>
        </p:blipFill>
        <p:spPr>
          <a:xfrm>
            <a:off x="10774932" y="6504978"/>
            <a:ext cx="1296376" cy="305231"/>
          </a:xfrm>
          <a:prstGeom prst="rect">
            <a:avLst/>
          </a:prstGeom>
        </p:spPr>
      </p:pic>
    </p:spTree>
    <p:extLst>
      <p:ext uri="{BB962C8B-B14F-4D97-AF65-F5344CB8AC3E}">
        <p14:creationId xmlns:p14="http://schemas.microsoft.com/office/powerpoint/2010/main" val="59538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uniquement">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a:t>Modifiez le style du titre</a:t>
            </a:r>
            <a:endParaRPr lang="fr-FR" dirty="0"/>
          </a:p>
        </p:txBody>
      </p:sp>
      <p:sp>
        <p:nvSpPr>
          <p:cNvPr id="3" name="Espace réservé de la date 2"/>
          <p:cNvSpPr>
            <a:spLocks noGrp="1"/>
          </p:cNvSpPr>
          <p:nvPr>
            <p:ph type="dt" sz="half" idx="10"/>
          </p:nvPr>
        </p:nvSpPr>
        <p:spPr/>
        <p:txBody>
          <a:bodyPr rtlCol="0"/>
          <a:lstStyle>
            <a:lvl1pPr>
              <a:defRPr/>
            </a:lvl1pPr>
          </a:lstStyle>
          <a:p>
            <a:fld id="{2F06ACAC-08DE-4CF8-BDF2-286D46CD24BA}" type="datetime1">
              <a:rPr lang="fr-FR" smtClean="0"/>
              <a:t>12/04/2024</a:t>
            </a:fld>
            <a:endParaRPr lang="fr-FR" dirty="0"/>
          </a:p>
        </p:txBody>
      </p:sp>
      <p:sp>
        <p:nvSpPr>
          <p:cNvPr id="4" name="Espace réservé du pied de page 3"/>
          <p:cNvSpPr>
            <a:spLocks noGrp="1"/>
          </p:cNvSpPr>
          <p:nvPr>
            <p:ph type="ftr" sz="quarter" idx="11"/>
          </p:nvPr>
        </p:nvSpPr>
        <p:spPr/>
        <p:txBody>
          <a:bodyPr rtlCol="0"/>
          <a:lstStyle/>
          <a:p>
            <a:pPr rtl="0"/>
            <a:endParaRPr lang="fr-FR" dirty="0"/>
          </a:p>
        </p:txBody>
      </p:sp>
      <p:sp>
        <p:nvSpPr>
          <p:cNvPr id="5" name="Espace réservé du numéro de diapositive 4"/>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6" name="Image 5"/>
          <p:cNvPicPr>
            <a:picLocks noChangeAspect="1"/>
          </p:cNvPicPr>
          <p:nvPr userDrawn="1"/>
        </p:nvPicPr>
        <p:blipFill>
          <a:blip r:embed="rId2"/>
          <a:stretch>
            <a:fillRect/>
          </a:stretch>
        </p:blipFill>
        <p:spPr>
          <a:xfrm>
            <a:off x="10774932" y="6504978"/>
            <a:ext cx="1296376" cy="305231"/>
          </a:xfrm>
          <a:prstGeom prst="rect">
            <a:avLst/>
          </a:prstGeom>
        </p:spPr>
      </p:pic>
    </p:spTree>
    <p:extLst>
      <p:ext uri="{BB962C8B-B14F-4D97-AF65-F5344CB8AC3E}">
        <p14:creationId xmlns:p14="http://schemas.microsoft.com/office/powerpoint/2010/main" val="151522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rtlCol="0"/>
          <a:lstStyle>
            <a:lvl1pPr>
              <a:defRPr/>
            </a:lvl1pPr>
          </a:lstStyle>
          <a:p>
            <a:fld id="{F5F31BD7-8F2F-4D14-9B62-116D51BEA5DE}" type="datetime1">
              <a:rPr lang="fr-FR" smtClean="0"/>
              <a:t>12/04/2024</a:t>
            </a:fld>
            <a:endParaRPr lang="fr-FR" dirty="0"/>
          </a:p>
        </p:txBody>
      </p:sp>
      <p:sp>
        <p:nvSpPr>
          <p:cNvPr id="3" name="Espace réservé du pied de page 2"/>
          <p:cNvSpPr>
            <a:spLocks noGrp="1"/>
          </p:cNvSpPr>
          <p:nvPr>
            <p:ph type="ftr" sz="quarter" idx="11"/>
          </p:nvPr>
        </p:nvSpPr>
        <p:spPr/>
        <p:txBody>
          <a:bodyPr rtlCol="0"/>
          <a:lstStyle/>
          <a:p>
            <a:pPr rtl="0"/>
            <a:endParaRPr lang="fr-FR" dirty="0"/>
          </a:p>
        </p:txBody>
      </p:sp>
      <p:sp>
        <p:nvSpPr>
          <p:cNvPr id="4" name="Espace réservé du numéro de diapositive 3"/>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5" name="Image 4"/>
          <p:cNvPicPr>
            <a:picLocks noChangeAspect="1"/>
          </p:cNvPicPr>
          <p:nvPr userDrawn="1"/>
        </p:nvPicPr>
        <p:blipFill>
          <a:blip r:embed="rId2"/>
          <a:stretch>
            <a:fillRect/>
          </a:stretch>
        </p:blipFill>
        <p:spPr>
          <a:xfrm>
            <a:off x="10774932" y="6504978"/>
            <a:ext cx="1296376" cy="305231"/>
          </a:xfrm>
          <a:prstGeom prst="rect">
            <a:avLst/>
          </a:prstGeom>
        </p:spPr>
      </p:pic>
    </p:spTree>
    <p:extLst>
      <p:ext uri="{BB962C8B-B14F-4D97-AF65-F5344CB8AC3E}">
        <p14:creationId xmlns:p14="http://schemas.microsoft.com/office/powerpoint/2010/main" val="217247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218882" y="1701800"/>
            <a:ext cx="4062942" cy="2438400"/>
          </a:xfrm>
        </p:spPr>
        <p:txBody>
          <a:bodyPr rtlCol="0" anchor="b">
            <a:normAutofit/>
          </a:bodyPr>
          <a:lstStyle>
            <a:lvl1pPr algn="l" rtl="0">
              <a:defRPr sz="2800" b="0" cap="all" spc="200" baseline="0">
                <a:solidFill>
                  <a:schemeClr val="accent1"/>
                </a:solidFill>
              </a:defRPr>
            </a:lvl1pPr>
          </a:lstStyle>
          <a:p>
            <a:pPr rtl="0"/>
            <a:r>
              <a:rPr lang="fr-FR"/>
              <a:t>Modifiez le style du titre</a:t>
            </a:r>
            <a:endParaRPr lang="fr-FR" dirty="0"/>
          </a:p>
        </p:txBody>
      </p:sp>
      <p:sp>
        <p:nvSpPr>
          <p:cNvPr id="4" name="Espace réservé du texte 3"/>
          <p:cNvSpPr>
            <a:spLocks noGrp="1"/>
          </p:cNvSpPr>
          <p:nvPr>
            <p:ph type="body" sz="half" idx="2"/>
          </p:nvPr>
        </p:nvSpPr>
        <p:spPr>
          <a:xfrm>
            <a:off x="1218882" y="4241800"/>
            <a:ext cx="4062942" cy="1930400"/>
          </a:xfrm>
        </p:spPr>
        <p:txBody>
          <a:bodyPr rtlCol="0">
            <a:normAutofit/>
          </a:bodyPr>
          <a:lstStyle>
            <a:lvl1pPr marL="0" indent="0" algn="l" rtl="0">
              <a:buNone/>
              <a:defRPr sz="20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fr-FR"/>
              <a:t>Cliquez pour modifier les styles du texte du masque</a:t>
            </a:r>
          </a:p>
        </p:txBody>
      </p:sp>
      <p:sp>
        <p:nvSpPr>
          <p:cNvPr id="3" name="Espace réservé du contenu 2"/>
          <p:cNvSpPr>
            <a:spLocks noGrp="1"/>
          </p:cNvSpPr>
          <p:nvPr>
            <p:ph idx="1"/>
          </p:nvPr>
        </p:nvSpPr>
        <p:spPr>
          <a:xfrm>
            <a:off x="5484971" y="584200"/>
            <a:ext cx="6094413" cy="5588000"/>
          </a:xfrm>
        </p:spPr>
        <p:txBody>
          <a:bodyPr rtlCol="0">
            <a:norm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a:lvl7pPr>
            <a:lvl8pPr algn="l" rtl="0">
              <a:defRPr sz="2000" baseline="0"/>
            </a:lvl8pPr>
            <a:lvl9pPr algn="l" rtl="0">
              <a:defRPr sz="2000" baseline="0"/>
            </a:lvl9pPr>
          </a:lstStyle>
          <a:p>
            <a:pPr lvl="0" rtl="0"/>
            <a:r>
              <a:rPr lang="fr-FR"/>
              <a:t>Cliquez pour modifier les styles du texte du masque</a:t>
            </a:r>
          </a:p>
          <a:p>
            <a:pPr lvl="1" rtl="0"/>
            <a:r>
              <a:rPr lang="fr-FR"/>
              <a:t>Deuxième niveau</a:t>
            </a:r>
          </a:p>
          <a:p>
            <a:pPr lvl="2" rtl="0"/>
            <a:r>
              <a:rPr lang="fr-FR"/>
              <a:t>Troisième niveau</a:t>
            </a:r>
          </a:p>
          <a:p>
            <a:pPr lvl="3" rtl="0"/>
            <a:r>
              <a:rPr lang="fr-FR"/>
              <a:t>Quatrième niveau</a:t>
            </a:r>
          </a:p>
          <a:p>
            <a:pPr lvl="4" rtl="0"/>
            <a:r>
              <a:rPr lang="fr-FR"/>
              <a:t>Cinquième niveau</a:t>
            </a:r>
            <a:endParaRPr lang="fr-FR" dirty="0"/>
          </a:p>
        </p:txBody>
      </p:sp>
      <p:sp>
        <p:nvSpPr>
          <p:cNvPr id="5" name="Espace réservé de la date 4"/>
          <p:cNvSpPr>
            <a:spLocks noGrp="1"/>
          </p:cNvSpPr>
          <p:nvPr>
            <p:ph type="dt" sz="half" idx="10"/>
          </p:nvPr>
        </p:nvSpPr>
        <p:spPr/>
        <p:txBody>
          <a:bodyPr rtlCol="0"/>
          <a:lstStyle>
            <a:lvl1pPr>
              <a:defRPr/>
            </a:lvl1pPr>
          </a:lstStyle>
          <a:p>
            <a:fld id="{E106686F-F479-4A9C-8177-FBFC5FE2D1D5}" type="datetime1">
              <a:rPr lang="fr-FR" smtClean="0"/>
              <a:t>12/04/2024</a:t>
            </a:fld>
            <a:endParaRPr lang="fr-FR" dirty="0"/>
          </a:p>
        </p:txBody>
      </p:sp>
      <p:sp>
        <p:nvSpPr>
          <p:cNvPr id="6" name="Espace réservé du pied de page 5"/>
          <p:cNvSpPr>
            <a:spLocks noGrp="1"/>
          </p:cNvSpPr>
          <p:nvPr>
            <p:ph type="ftr" sz="quarter" idx="11"/>
          </p:nvPr>
        </p:nvSpPr>
        <p:spPr/>
        <p:txBody>
          <a:bodyPr rtlCol="0"/>
          <a:lstStyle/>
          <a:p>
            <a:pPr rtl="0"/>
            <a:endParaRPr lang="fr-FR" dirty="0"/>
          </a:p>
        </p:txBody>
      </p:sp>
      <p:sp>
        <p:nvSpPr>
          <p:cNvPr id="7" name="Espace réservé du numéro de diapositive 6"/>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8" name="Image 7"/>
          <p:cNvPicPr>
            <a:picLocks noChangeAspect="1"/>
          </p:cNvPicPr>
          <p:nvPr userDrawn="1"/>
        </p:nvPicPr>
        <p:blipFill>
          <a:blip r:embed="rId2"/>
          <a:stretch>
            <a:fillRect/>
          </a:stretch>
        </p:blipFill>
        <p:spPr>
          <a:xfrm>
            <a:off x="10774932" y="6504978"/>
            <a:ext cx="1296376" cy="305231"/>
          </a:xfrm>
          <a:prstGeom prst="rect">
            <a:avLst/>
          </a:prstGeom>
        </p:spPr>
      </p:pic>
    </p:spTree>
    <p:extLst>
      <p:ext uri="{BB962C8B-B14F-4D97-AF65-F5344CB8AC3E}">
        <p14:creationId xmlns:p14="http://schemas.microsoft.com/office/powerpoint/2010/main" val="1618139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218882" y="1701800"/>
            <a:ext cx="4062942" cy="2438400"/>
          </a:xfrm>
        </p:spPr>
        <p:txBody>
          <a:bodyPr rtlCol="0" anchor="b">
            <a:normAutofit/>
          </a:bodyPr>
          <a:lstStyle>
            <a:lvl1pPr algn="l" rtl="0">
              <a:defRPr sz="2800" b="0" cap="all" spc="200" baseline="0">
                <a:solidFill>
                  <a:schemeClr val="accent1"/>
                </a:solidFill>
              </a:defRPr>
            </a:lvl1pPr>
          </a:lstStyle>
          <a:p>
            <a:pPr rtl="0"/>
            <a:r>
              <a:rPr lang="fr-FR"/>
              <a:t>Modifiez le style du titre</a:t>
            </a:r>
            <a:endParaRPr lang="fr-FR" dirty="0"/>
          </a:p>
        </p:txBody>
      </p:sp>
      <p:sp>
        <p:nvSpPr>
          <p:cNvPr id="4" name="Espace réservé du texte 3"/>
          <p:cNvSpPr>
            <a:spLocks noGrp="1"/>
          </p:cNvSpPr>
          <p:nvPr>
            <p:ph type="body" sz="half" idx="2"/>
          </p:nvPr>
        </p:nvSpPr>
        <p:spPr>
          <a:xfrm>
            <a:off x="1218882" y="4241800"/>
            <a:ext cx="4062942" cy="1930400"/>
          </a:xfrm>
        </p:spPr>
        <p:txBody>
          <a:bodyPr rtlCol="0">
            <a:normAutofit/>
          </a:bodyPr>
          <a:lstStyle>
            <a:lvl1pPr marL="0" indent="0" algn="l" rtl="0">
              <a:buNone/>
              <a:defRPr sz="20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fr-FR"/>
              <a:t>Cliquez pour modifier les styles du texte du masque</a:t>
            </a:r>
          </a:p>
        </p:txBody>
      </p:sp>
      <p:sp>
        <p:nvSpPr>
          <p:cNvPr id="3" name="Espace réservé d’image 2" descr="Espace réservé vide pour ajouter une image. Cliquez sur l’espace réservé et sélectionnez l’image à ajouter."/>
          <p:cNvSpPr>
            <a:spLocks noGrp="1"/>
          </p:cNvSpPr>
          <p:nvPr>
            <p:ph type="pic" idx="1"/>
          </p:nvPr>
        </p:nvSpPr>
        <p:spPr>
          <a:xfrm>
            <a:off x="5484971" y="584200"/>
            <a:ext cx="6094413" cy="5588000"/>
          </a:xfrm>
          <a:ln w="12700">
            <a:solidFill>
              <a:schemeClr val="bg1">
                <a:lumMod val="75000"/>
                <a:lumOff val="25000"/>
              </a:schemeClr>
            </a:solidFill>
            <a:miter lim="800000"/>
          </a:ln>
        </p:spPr>
        <p:txBody>
          <a:bodyPr rtlCol="0">
            <a:normAutofit/>
          </a:bodyPr>
          <a:lstStyle>
            <a:lvl1pPr marL="0" indent="0" algn="l" rtl="0">
              <a:buNone/>
              <a:defRPr sz="2800"/>
            </a:lvl1pPr>
            <a:lvl2pPr marL="609493" indent="0" algn="l" rtl="0">
              <a:buNone/>
              <a:defRPr sz="3700"/>
            </a:lvl2pPr>
            <a:lvl3pPr marL="1218987" indent="0" algn="l" rtl="0">
              <a:buNone/>
              <a:defRPr sz="3200"/>
            </a:lvl3pPr>
            <a:lvl4pPr marL="1828480" indent="0" algn="l" rtl="0">
              <a:buNone/>
              <a:defRPr sz="2700"/>
            </a:lvl4pPr>
            <a:lvl5pPr marL="2437973" indent="0" algn="l" rtl="0">
              <a:buNone/>
              <a:defRPr sz="2700"/>
            </a:lvl5pPr>
            <a:lvl6pPr marL="3047467" indent="0" algn="l" rtl="0">
              <a:buNone/>
              <a:defRPr sz="2700"/>
            </a:lvl6pPr>
            <a:lvl7pPr marL="3656960" indent="0" algn="l" rtl="0">
              <a:buNone/>
              <a:defRPr sz="2700"/>
            </a:lvl7pPr>
            <a:lvl8pPr marL="4266453" indent="0" algn="l" rtl="0">
              <a:buNone/>
              <a:defRPr sz="2700"/>
            </a:lvl8pPr>
            <a:lvl9pPr marL="4875947" indent="0" algn="l" rtl="0">
              <a:buNone/>
              <a:defRPr sz="2700"/>
            </a:lvl9pPr>
          </a:lstStyle>
          <a:p>
            <a:pPr rtl="0"/>
            <a:r>
              <a:rPr lang="fr-FR"/>
              <a:t>Cliquez sur l'icône pour ajouter une image</a:t>
            </a:r>
            <a:endParaRPr lang="fr-FR" dirty="0"/>
          </a:p>
        </p:txBody>
      </p:sp>
      <p:sp>
        <p:nvSpPr>
          <p:cNvPr id="5" name="Espace réservé de la date 4"/>
          <p:cNvSpPr>
            <a:spLocks noGrp="1"/>
          </p:cNvSpPr>
          <p:nvPr>
            <p:ph type="dt" sz="half" idx="10"/>
          </p:nvPr>
        </p:nvSpPr>
        <p:spPr/>
        <p:txBody>
          <a:bodyPr rtlCol="0"/>
          <a:lstStyle>
            <a:lvl1pPr>
              <a:defRPr/>
            </a:lvl1pPr>
          </a:lstStyle>
          <a:p>
            <a:fld id="{03A062DC-0105-4F9F-A044-685FE230AA2E}" type="datetime1">
              <a:rPr lang="fr-FR" smtClean="0"/>
              <a:t>12/04/2024</a:t>
            </a:fld>
            <a:endParaRPr lang="fr-FR" dirty="0"/>
          </a:p>
        </p:txBody>
      </p:sp>
      <p:sp>
        <p:nvSpPr>
          <p:cNvPr id="6" name="Espace réservé du pied de page 5"/>
          <p:cNvSpPr>
            <a:spLocks noGrp="1"/>
          </p:cNvSpPr>
          <p:nvPr>
            <p:ph type="ftr" sz="quarter" idx="11"/>
          </p:nvPr>
        </p:nvSpPr>
        <p:spPr/>
        <p:txBody>
          <a:bodyPr rtlCol="0"/>
          <a:lstStyle/>
          <a:p>
            <a:pPr rtl="0"/>
            <a:endParaRPr lang="fr-FR" dirty="0"/>
          </a:p>
        </p:txBody>
      </p:sp>
      <p:sp>
        <p:nvSpPr>
          <p:cNvPr id="7" name="Espace réservé du numéro de diapositive 6"/>
          <p:cNvSpPr>
            <a:spLocks noGrp="1"/>
          </p:cNvSpPr>
          <p:nvPr>
            <p:ph type="sldNum" sz="quarter" idx="12"/>
          </p:nvPr>
        </p:nvSpPr>
        <p:spPr/>
        <p:txBody>
          <a:bodyPr rtlCol="0"/>
          <a:lstStyle/>
          <a:p>
            <a:pPr algn="r"/>
            <a:fld id="{C014DD1E-5D91-48A3-AD6D-45FBA980D106}" type="slidenum">
              <a:rPr lang="fr-FR" smtClean="0"/>
              <a:pPr algn="r"/>
              <a:t>‹N°›</a:t>
            </a:fld>
            <a:endParaRPr lang="fr-FR" dirty="0"/>
          </a:p>
        </p:txBody>
      </p:sp>
      <p:pic>
        <p:nvPicPr>
          <p:cNvPr id="8" name="Image 7"/>
          <p:cNvPicPr>
            <a:picLocks noChangeAspect="1"/>
          </p:cNvPicPr>
          <p:nvPr userDrawn="1"/>
        </p:nvPicPr>
        <p:blipFill>
          <a:blip r:embed="rId2"/>
          <a:stretch>
            <a:fillRect/>
          </a:stretch>
        </p:blipFill>
        <p:spPr>
          <a:xfrm>
            <a:off x="10774932" y="6504978"/>
            <a:ext cx="1296376" cy="305231"/>
          </a:xfrm>
          <a:prstGeom prst="rect">
            <a:avLst/>
          </a:prstGeom>
        </p:spPr>
      </p:pic>
    </p:spTree>
    <p:extLst>
      <p:ext uri="{BB962C8B-B14F-4D97-AF65-F5344CB8AC3E}">
        <p14:creationId xmlns:p14="http://schemas.microsoft.com/office/powerpoint/2010/main" val="4223431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100000"/>
                <a:shade val="0"/>
                <a:satMod val="100000"/>
              </a:schemeClr>
            </a:gs>
            <a:gs pos="85000">
              <a:schemeClr val="bg2">
                <a:tint val="100000"/>
                <a:shade val="30000"/>
                <a:satMod val="100000"/>
              </a:schemeClr>
            </a:gs>
            <a:gs pos="100000">
              <a:schemeClr val="bg2">
                <a:shade val="60000"/>
                <a:satMod val="100000"/>
              </a:schemeClr>
            </a:gs>
          </a:gsLst>
          <a:lin ang="3600000" scaled="0"/>
          <a:tileRect/>
        </a:gra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218883" y="274637"/>
            <a:ext cx="10360501" cy="1223963"/>
          </a:xfrm>
          <a:prstGeom prst="rect">
            <a:avLst/>
          </a:prstGeom>
        </p:spPr>
        <p:txBody>
          <a:bodyPr vert="horz" lIns="121899" tIns="60949" rIns="121899" bIns="60949" rtlCol="0" anchor="b">
            <a:normAutofit/>
          </a:bodyPr>
          <a:lstStyle/>
          <a:p>
            <a:pPr rtl="0"/>
            <a:r>
              <a:rPr lang="fr-FR" dirty="0"/>
              <a:t>Modifiez le style du titre</a:t>
            </a:r>
          </a:p>
        </p:txBody>
      </p:sp>
      <p:sp>
        <p:nvSpPr>
          <p:cNvPr id="3" name="Espace réservé du texte 2"/>
          <p:cNvSpPr>
            <a:spLocks noGrp="1"/>
          </p:cNvSpPr>
          <p:nvPr>
            <p:ph type="body" idx="1"/>
          </p:nvPr>
        </p:nvSpPr>
        <p:spPr>
          <a:xfrm>
            <a:off x="1218883" y="1701797"/>
            <a:ext cx="10360501" cy="4462272"/>
          </a:xfrm>
          <a:prstGeom prst="rect">
            <a:avLst/>
          </a:prstGeom>
        </p:spPr>
        <p:txBody>
          <a:bodyPr vert="horz" lIns="121899" tIns="60949" rIns="121899" bIns="60949" rtlCol="0">
            <a:normAutofit/>
          </a:bodyPr>
          <a:lstStyle/>
          <a:p>
            <a:pPr lvl="0" rtl="0"/>
            <a:r>
              <a:rPr lang="fr-FR" dirty="0"/>
              <a:t>Modifiez les styles du texte du masque</a:t>
            </a:r>
          </a:p>
          <a:p>
            <a:pPr lvl="1" rtl="0"/>
            <a:r>
              <a:rPr lang="fr-FR" dirty="0"/>
              <a:t>Deuxième niveau</a:t>
            </a:r>
          </a:p>
          <a:p>
            <a:pPr lvl="2" rtl="0"/>
            <a:r>
              <a:rPr lang="fr-FR" dirty="0"/>
              <a:t>Troisième niveau</a:t>
            </a:r>
          </a:p>
          <a:p>
            <a:pPr lvl="3" rtl="0"/>
            <a:r>
              <a:rPr lang="fr-FR" dirty="0"/>
              <a:t>Quatrième niveau</a:t>
            </a:r>
          </a:p>
          <a:p>
            <a:pPr lvl="4" rtl="0"/>
            <a:r>
              <a:rPr lang="fr-FR" dirty="0"/>
              <a:t>Cinquième niveau</a:t>
            </a:r>
          </a:p>
        </p:txBody>
      </p:sp>
      <p:sp>
        <p:nvSpPr>
          <p:cNvPr id="4" name="Espace réservé de la date 3"/>
          <p:cNvSpPr>
            <a:spLocks noGrp="1"/>
          </p:cNvSpPr>
          <p:nvPr>
            <p:ph type="dt" sz="half" idx="2"/>
          </p:nvPr>
        </p:nvSpPr>
        <p:spPr>
          <a:xfrm>
            <a:off x="1218882" y="6356352"/>
            <a:ext cx="2234618" cy="365125"/>
          </a:xfrm>
          <a:prstGeom prst="rect">
            <a:avLst/>
          </a:prstGeom>
        </p:spPr>
        <p:txBody>
          <a:bodyPr vert="horz" lIns="121899" tIns="60949" rIns="121899" bIns="60949" rtlCol="0" anchor="ctr"/>
          <a:lstStyle>
            <a:lvl1pPr algn="l" rtl="0">
              <a:defRPr sz="1200">
                <a:solidFill>
                  <a:schemeClr val="tx1">
                    <a:tint val="75000"/>
                  </a:schemeClr>
                </a:solidFill>
              </a:defRPr>
            </a:lvl1pPr>
          </a:lstStyle>
          <a:p>
            <a:fld id="{67CCC2AA-4338-4C57-A4D4-F30E8071C370}" type="datetime1">
              <a:rPr lang="fr-FR" smtClean="0"/>
              <a:t>12/04/2024</a:t>
            </a:fld>
            <a:endParaRPr lang="fr-FR" dirty="0"/>
          </a:p>
        </p:txBody>
      </p:sp>
      <p:sp>
        <p:nvSpPr>
          <p:cNvPr id="5" name="Espace réservé du pied de page 4"/>
          <p:cNvSpPr>
            <a:spLocks noGrp="1"/>
          </p:cNvSpPr>
          <p:nvPr>
            <p:ph type="ftr" sz="quarter" idx="3"/>
          </p:nvPr>
        </p:nvSpPr>
        <p:spPr>
          <a:xfrm>
            <a:off x="3453501" y="6356352"/>
            <a:ext cx="5281824" cy="365125"/>
          </a:xfrm>
          <a:prstGeom prst="rect">
            <a:avLst/>
          </a:prstGeom>
        </p:spPr>
        <p:txBody>
          <a:bodyPr vert="horz" lIns="121899" tIns="60949" rIns="121899" bIns="60949" rtlCol="0" anchor="ctr"/>
          <a:lstStyle>
            <a:lvl1pPr algn="ctr" rtl="0">
              <a:defRPr sz="1200">
                <a:solidFill>
                  <a:schemeClr val="tx1">
                    <a:tint val="75000"/>
                  </a:schemeClr>
                </a:solidFill>
              </a:defRPr>
            </a:lvl1pPr>
          </a:lstStyle>
          <a:p>
            <a:pPr rtl="0"/>
            <a:endParaRPr lang="fr-FR" dirty="0"/>
          </a:p>
        </p:txBody>
      </p:sp>
      <p:sp>
        <p:nvSpPr>
          <p:cNvPr id="6" name="Espace réservé du numéro de diapositive 5"/>
          <p:cNvSpPr>
            <a:spLocks noGrp="1"/>
          </p:cNvSpPr>
          <p:nvPr>
            <p:ph type="sldNum" sz="quarter" idx="4"/>
          </p:nvPr>
        </p:nvSpPr>
        <p:spPr>
          <a:xfrm>
            <a:off x="11173090" y="0"/>
            <a:ext cx="1015735" cy="365125"/>
          </a:xfrm>
          <a:prstGeom prst="rect">
            <a:avLst/>
          </a:prstGeom>
        </p:spPr>
        <p:txBody>
          <a:bodyPr vert="horz" lIns="121899" tIns="60949" rIns="121899" bIns="60949" rtlCol="0" anchor="ctr"/>
          <a:lstStyle>
            <a:lvl1pPr algn="l" rtl="0">
              <a:defRPr sz="1200">
                <a:solidFill>
                  <a:schemeClr val="tx1">
                    <a:tint val="75000"/>
                  </a:schemeClr>
                </a:solidFill>
              </a:defRPr>
            </a:lvl1pPr>
          </a:lstStyle>
          <a:p>
            <a:pPr algn="r"/>
            <a:fld id="{C014DD1E-5D91-48A3-AD6D-45FBA980D106}" type="slidenum">
              <a:rPr lang="fr-FR" smtClean="0"/>
              <a:pPr algn="r"/>
              <a:t>‹N°›</a:t>
            </a:fld>
            <a:endParaRPr lang="fr-FR" dirty="0"/>
          </a:p>
        </p:txBody>
      </p:sp>
    </p:spTree>
    <p:extLst>
      <p:ext uri="{BB962C8B-B14F-4D97-AF65-F5344CB8AC3E}">
        <p14:creationId xmlns:p14="http://schemas.microsoft.com/office/powerpoint/2010/main" val="139527588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9.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1</a:t>
            </a:fld>
            <a:endParaRPr lang="fr-FR" dirty="0"/>
          </a:p>
        </p:txBody>
      </p:sp>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l="14538" t="3436" r="21493" b="17528"/>
          <a:stretch/>
        </p:blipFill>
        <p:spPr>
          <a:xfrm>
            <a:off x="67655" y="53759"/>
            <a:ext cx="964281" cy="10081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Rectangle 9">
            <a:extLst>
              <a:ext uri="{FF2B5EF4-FFF2-40B4-BE49-F238E27FC236}">
                <a16:creationId xmlns:a16="http://schemas.microsoft.com/office/drawing/2014/main" id="{EE5358C6-6696-4AA4-926C-088307FB0458}"/>
              </a:ext>
            </a:extLst>
          </p:cNvPr>
          <p:cNvSpPr/>
          <p:nvPr/>
        </p:nvSpPr>
        <p:spPr>
          <a:xfrm>
            <a:off x="1197868" y="476672"/>
            <a:ext cx="9865096" cy="1200329"/>
          </a:xfrm>
          <a:prstGeom prst="rect">
            <a:avLst/>
          </a:prstGeom>
        </p:spPr>
        <p:txBody>
          <a:bodyPr wrap="square">
            <a:spAutoFit/>
          </a:bodyPr>
          <a:lstStyle/>
          <a:p>
            <a:pPr lvl="0">
              <a:buClr>
                <a:srgbClr val="000000"/>
              </a:buClr>
            </a:pPr>
            <a:r>
              <a:rPr lang="fr-FR" b="1" u="sng" dirty="0">
                <a:solidFill>
                  <a:schemeClr val="accent1">
                    <a:lumMod val="60000"/>
                    <a:lumOff val="40000"/>
                  </a:schemeClr>
                </a:solidFill>
                <a:latin typeface="Noto Sans Symbols"/>
                <a:ea typeface="Calibri" panose="020F0502020204030204" pitchFamily="34" charset="0"/>
                <a:cs typeface="Noto Sans Symbols"/>
              </a:rPr>
              <a:t>Rappel des apprentissages critiques visés:</a:t>
            </a:r>
          </a:p>
          <a:p>
            <a:r>
              <a:rPr lang="fr-FR" dirty="0"/>
              <a:t>AC25.02 : Définir les possibilités offertes par les nouvelles technologies numériques par leurs manipulation et analyse </a:t>
            </a:r>
          </a:p>
        </p:txBody>
      </p:sp>
      <p:sp>
        <p:nvSpPr>
          <p:cNvPr id="2" name="ZoneTexte 1">
            <a:extLst>
              <a:ext uri="{FF2B5EF4-FFF2-40B4-BE49-F238E27FC236}">
                <a16:creationId xmlns:a16="http://schemas.microsoft.com/office/drawing/2014/main" id="{51811D03-2978-4E52-8DE8-04336596D463}"/>
              </a:ext>
            </a:extLst>
          </p:cNvPr>
          <p:cNvSpPr txBox="1"/>
          <p:nvPr/>
        </p:nvSpPr>
        <p:spPr>
          <a:xfrm>
            <a:off x="693812" y="1700808"/>
            <a:ext cx="11017224" cy="4401205"/>
          </a:xfrm>
          <a:prstGeom prst="rect">
            <a:avLst/>
          </a:prstGeom>
          <a:noFill/>
        </p:spPr>
        <p:txBody>
          <a:bodyPr wrap="square" rtlCol="0">
            <a:spAutoFit/>
          </a:bodyPr>
          <a:lstStyle/>
          <a:p>
            <a:r>
              <a:rPr lang="fr-FR" sz="2800" dirty="0"/>
              <a:t>Trois éléments qui peuvent se combiner pour exploiter de manière plus pertinente un logiciel de FAO:</a:t>
            </a:r>
          </a:p>
          <a:p>
            <a:pPr marL="457200" indent="-457200">
              <a:buFont typeface="Arial" panose="020B0604020202020204" pitchFamily="34" charset="0"/>
              <a:buChar char="•"/>
            </a:pPr>
            <a:r>
              <a:rPr lang="fr-FR" sz="2800" dirty="0"/>
              <a:t>La chaine numérique</a:t>
            </a:r>
          </a:p>
          <a:p>
            <a:pPr marL="457200" indent="-457200">
              <a:buFont typeface="Arial" panose="020B0604020202020204" pitchFamily="34" charset="0"/>
              <a:buChar char="•"/>
            </a:pPr>
            <a:r>
              <a:rPr lang="fr-FR" sz="2800" dirty="0"/>
              <a:t>L’utilisation des paramètres dans les opérations d’usinage</a:t>
            </a:r>
          </a:p>
          <a:p>
            <a:pPr marL="457200" indent="-457200">
              <a:buFont typeface="Arial" panose="020B0604020202020204" pitchFamily="34" charset="0"/>
              <a:buChar char="•"/>
            </a:pPr>
            <a:r>
              <a:rPr lang="fr-FR" sz="2800" dirty="0"/>
              <a:t>L’automatisation de la programmation</a:t>
            </a:r>
          </a:p>
          <a:p>
            <a:pPr marL="457200" indent="-457200">
              <a:buFont typeface="Arial" panose="020B0604020202020204" pitchFamily="34" charset="0"/>
              <a:buChar char="•"/>
            </a:pPr>
            <a:endParaRPr lang="fr-FR" sz="2800" dirty="0"/>
          </a:p>
          <a:p>
            <a:r>
              <a:rPr lang="fr-FR" sz="2800" dirty="0"/>
              <a:t>Le TD et les TP associés visent à vous présenter et manipuler une </a:t>
            </a:r>
            <a:r>
              <a:rPr lang="fr-FR" sz="2800" b="1" dirty="0">
                <a:solidFill>
                  <a:srgbClr val="FF0000"/>
                </a:solidFill>
              </a:rPr>
              <a:t>partie</a:t>
            </a:r>
            <a:r>
              <a:rPr lang="fr-FR" sz="2800" dirty="0"/>
              <a:t> des possibilités offertes par les logiciels</a:t>
            </a:r>
          </a:p>
          <a:p>
            <a:r>
              <a:rPr lang="fr-FR" sz="2800" dirty="0"/>
              <a:t>L’objectif final est de fiabiliser vos programmations et d’automatiser la programmation avec une capitalisation des méthodes utilisées</a:t>
            </a:r>
          </a:p>
        </p:txBody>
      </p:sp>
    </p:spTree>
    <p:extLst>
      <p:ext uri="{BB962C8B-B14F-4D97-AF65-F5344CB8AC3E}">
        <p14:creationId xmlns:p14="http://schemas.microsoft.com/office/powerpoint/2010/main" val="13322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10</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1125860" y="328297"/>
            <a:ext cx="10081120" cy="523220"/>
          </a:xfrm>
          <a:prstGeom prst="rect">
            <a:avLst/>
          </a:prstGeom>
          <a:noFill/>
        </p:spPr>
        <p:txBody>
          <a:bodyPr wrap="square" rtlCol="0">
            <a:spAutoFit/>
          </a:bodyPr>
          <a:lstStyle/>
          <a:p>
            <a:r>
              <a:rPr lang="fr-FR" sz="2800" dirty="0"/>
              <a:t>Le paramétrage: exemple trous taraudés</a:t>
            </a:r>
          </a:p>
        </p:txBody>
      </p:sp>
      <p:pic>
        <p:nvPicPr>
          <p:cNvPr id="4" name="Image 3">
            <a:extLst>
              <a:ext uri="{FF2B5EF4-FFF2-40B4-BE49-F238E27FC236}">
                <a16:creationId xmlns:a16="http://schemas.microsoft.com/office/drawing/2014/main" id="{C69A5145-5906-4DEA-931D-F4C7C636BBBB}"/>
              </a:ext>
            </a:extLst>
          </p:cNvPr>
          <p:cNvPicPr>
            <a:picLocks noChangeAspect="1"/>
          </p:cNvPicPr>
          <p:nvPr/>
        </p:nvPicPr>
        <p:blipFill>
          <a:blip r:embed="rId3"/>
          <a:stretch>
            <a:fillRect/>
          </a:stretch>
        </p:blipFill>
        <p:spPr>
          <a:xfrm>
            <a:off x="2133972" y="872978"/>
            <a:ext cx="6912768" cy="4975615"/>
          </a:xfrm>
          <a:prstGeom prst="rect">
            <a:avLst/>
          </a:prstGeom>
        </p:spPr>
      </p:pic>
    </p:spTree>
    <p:extLst>
      <p:ext uri="{BB962C8B-B14F-4D97-AF65-F5344CB8AC3E}">
        <p14:creationId xmlns:p14="http://schemas.microsoft.com/office/powerpoint/2010/main" val="669071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11</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909836" y="365125"/>
            <a:ext cx="11161239" cy="1815882"/>
          </a:xfrm>
          <a:prstGeom prst="rect">
            <a:avLst/>
          </a:prstGeom>
          <a:noFill/>
        </p:spPr>
        <p:txBody>
          <a:bodyPr wrap="square" rtlCol="0">
            <a:spAutoFit/>
          </a:bodyPr>
          <a:lstStyle/>
          <a:p>
            <a:r>
              <a:rPr lang="fr-FR" sz="2800" dirty="0"/>
              <a:t>L’automatisation de la programmation:</a:t>
            </a:r>
          </a:p>
          <a:p>
            <a:r>
              <a:rPr lang="fr-FR" sz="2800" dirty="0"/>
              <a:t>La reconnaissance automatique des perçages:</a:t>
            </a:r>
          </a:p>
          <a:p>
            <a:pPr marL="457200" indent="-457200">
              <a:buFont typeface="Arial" panose="020B0604020202020204" pitchFamily="34" charset="0"/>
              <a:buChar char="•"/>
            </a:pPr>
            <a:r>
              <a:rPr lang="fr-FR" sz="2800" dirty="0"/>
              <a:t>Exemple contre plaque d’éjection</a:t>
            </a:r>
          </a:p>
          <a:p>
            <a:pPr marL="457200" indent="-457200">
              <a:buFont typeface="Arial" panose="020B0604020202020204" pitchFamily="34" charset="0"/>
              <a:buChar char="•"/>
            </a:pPr>
            <a:r>
              <a:rPr lang="fr-FR" sz="2800" dirty="0"/>
              <a:t>Exemple Partie interne 4 axes</a:t>
            </a:r>
          </a:p>
        </p:txBody>
      </p:sp>
      <p:pic>
        <p:nvPicPr>
          <p:cNvPr id="4" name="Image 3">
            <a:extLst>
              <a:ext uri="{FF2B5EF4-FFF2-40B4-BE49-F238E27FC236}">
                <a16:creationId xmlns:a16="http://schemas.microsoft.com/office/drawing/2014/main" id="{F94D30DF-C125-40C4-9775-3E81BD23FC43}"/>
              </a:ext>
            </a:extLst>
          </p:cNvPr>
          <p:cNvPicPr>
            <a:picLocks noChangeAspect="1"/>
          </p:cNvPicPr>
          <p:nvPr/>
        </p:nvPicPr>
        <p:blipFill>
          <a:blip r:embed="rId3"/>
          <a:stretch>
            <a:fillRect/>
          </a:stretch>
        </p:blipFill>
        <p:spPr>
          <a:xfrm>
            <a:off x="45740" y="2348880"/>
            <a:ext cx="5836321" cy="3967450"/>
          </a:xfrm>
          <a:prstGeom prst="rect">
            <a:avLst/>
          </a:prstGeom>
        </p:spPr>
      </p:pic>
      <p:pic>
        <p:nvPicPr>
          <p:cNvPr id="6" name="Image 5">
            <a:extLst>
              <a:ext uri="{FF2B5EF4-FFF2-40B4-BE49-F238E27FC236}">
                <a16:creationId xmlns:a16="http://schemas.microsoft.com/office/drawing/2014/main" id="{93A84945-E9EE-4896-B159-442549951E39}"/>
              </a:ext>
            </a:extLst>
          </p:cNvPr>
          <p:cNvPicPr>
            <a:picLocks noChangeAspect="1"/>
          </p:cNvPicPr>
          <p:nvPr/>
        </p:nvPicPr>
        <p:blipFill>
          <a:blip r:embed="rId4"/>
          <a:stretch>
            <a:fillRect/>
          </a:stretch>
        </p:blipFill>
        <p:spPr>
          <a:xfrm>
            <a:off x="6058408" y="2478318"/>
            <a:ext cx="5759845" cy="3530099"/>
          </a:xfrm>
          <a:prstGeom prst="rect">
            <a:avLst/>
          </a:prstGeom>
        </p:spPr>
      </p:pic>
    </p:spTree>
    <p:extLst>
      <p:ext uri="{BB962C8B-B14F-4D97-AF65-F5344CB8AC3E}">
        <p14:creationId xmlns:p14="http://schemas.microsoft.com/office/powerpoint/2010/main" val="308305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12</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1112012" y="365125"/>
            <a:ext cx="10743039" cy="954107"/>
          </a:xfrm>
          <a:prstGeom prst="rect">
            <a:avLst/>
          </a:prstGeom>
          <a:noFill/>
        </p:spPr>
        <p:txBody>
          <a:bodyPr wrap="square" rtlCol="0">
            <a:spAutoFit/>
          </a:bodyPr>
          <a:lstStyle/>
          <a:p>
            <a:r>
              <a:rPr lang="fr-FR" sz="2800" dirty="0"/>
              <a:t>L’automatisation de la programmation:</a:t>
            </a:r>
          </a:p>
          <a:p>
            <a:r>
              <a:rPr lang="fr-FR" sz="2800" dirty="0"/>
              <a:t>La création et l’enregistrement de processus Exemples </a:t>
            </a:r>
            <a:r>
              <a:rPr lang="fr-FR" sz="2800" dirty="0" err="1"/>
              <a:t>cpe</a:t>
            </a:r>
            <a:r>
              <a:rPr lang="fr-FR" sz="2800" dirty="0"/>
              <a:t> et empreinte</a:t>
            </a:r>
          </a:p>
        </p:txBody>
      </p:sp>
      <p:pic>
        <p:nvPicPr>
          <p:cNvPr id="7" name="Image 6">
            <a:extLst>
              <a:ext uri="{FF2B5EF4-FFF2-40B4-BE49-F238E27FC236}">
                <a16:creationId xmlns:a16="http://schemas.microsoft.com/office/drawing/2014/main" id="{C3F3BC9D-D8E2-469A-BCEE-777261AA1517}"/>
              </a:ext>
            </a:extLst>
          </p:cNvPr>
          <p:cNvPicPr>
            <a:picLocks noChangeAspect="1"/>
          </p:cNvPicPr>
          <p:nvPr/>
        </p:nvPicPr>
        <p:blipFill>
          <a:blip r:embed="rId3"/>
          <a:stretch>
            <a:fillRect/>
          </a:stretch>
        </p:blipFill>
        <p:spPr>
          <a:xfrm>
            <a:off x="189756" y="4782005"/>
            <a:ext cx="5260911" cy="1555510"/>
          </a:xfrm>
          <a:prstGeom prst="rect">
            <a:avLst/>
          </a:prstGeom>
        </p:spPr>
      </p:pic>
      <p:pic>
        <p:nvPicPr>
          <p:cNvPr id="9" name="Image 8">
            <a:extLst>
              <a:ext uri="{FF2B5EF4-FFF2-40B4-BE49-F238E27FC236}">
                <a16:creationId xmlns:a16="http://schemas.microsoft.com/office/drawing/2014/main" id="{850946D4-DF17-4314-9001-021B0B3D9E63}"/>
              </a:ext>
            </a:extLst>
          </p:cNvPr>
          <p:cNvPicPr>
            <a:picLocks noChangeAspect="1"/>
          </p:cNvPicPr>
          <p:nvPr/>
        </p:nvPicPr>
        <p:blipFill>
          <a:blip r:embed="rId4"/>
          <a:stretch>
            <a:fillRect/>
          </a:stretch>
        </p:blipFill>
        <p:spPr>
          <a:xfrm>
            <a:off x="118079" y="1268760"/>
            <a:ext cx="2592288" cy="2906726"/>
          </a:xfrm>
          <a:prstGeom prst="rect">
            <a:avLst/>
          </a:prstGeom>
        </p:spPr>
      </p:pic>
      <p:pic>
        <p:nvPicPr>
          <p:cNvPr id="10" name="Image 9">
            <a:extLst>
              <a:ext uri="{FF2B5EF4-FFF2-40B4-BE49-F238E27FC236}">
                <a16:creationId xmlns:a16="http://schemas.microsoft.com/office/drawing/2014/main" id="{54F9DF27-70D4-4C1B-A64A-00463A09051B}"/>
              </a:ext>
            </a:extLst>
          </p:cNvPr>
          <p:cNvPicPr>
            <a:picLocks noChangeAspect="1"/>
          </p:cNvPicPr>
          <p:nvPr/>
        </p:nvPicPr>
        <p:blipFill>
          <a:blip r:embed="rId5"/>
          <a:stretch>
            <a:fillRect/>
          </a:stretch>
        </p:blipFill>
        <p:spPr>
          <a:xfrm>
            <a:off x="3351409" y="1690515"/>
            <a:ext cx="4198516" cy="2646952"/>
          </a:xfrm>
          <a:prstGeom prst="rect">
            <a:avLst/>
          </a:prstGeom>
        </p:spPr>
      </p:pic>
      <p:pic>
        <p:nvPicPr>
          <p:cNvPr id="11" name="Image 10">
            <a:extLst>
              <a:ext uri="{FF2B5EF4-FFF2-40B4-BE49-F238E27FC236}">
                <a16:creationId xmlns:a16="http://schemas.microsoft.com/office/drawing/2014/main" id="{F0D24DD0-04DC-4A6A-98D2-A819C8F9A5E8}"/>
              </a:ext>
            </a:extLst>
          </p:cNvPr>
          <p:cNvPicPr>
            <a:picLocks noChangeAspect="1"/>
          </p:cNvPicPr>
          <p:nvPr/>
        </p:nvPicPr>
        <p:blipFill>
          <a:blip r:embed="rId6"/>
          <a:stretch>
            <a:fillRect/>
          </a:stretch>
        </p:blipFill>
        <p:spPr>
          <a:xfrm>
            <a:off x="7632058" y="1684357"/>
            <a:ext cx="4438688" cy="2646952"/>
          </a:xfrm>
          <a:prstGeom prst="rect">
            <a:avLst/>
          </a:prstGeom>
        </p:spPr>
      </p:pic>
      <p:sp>
        <p:nvSpPr>
          <p:cNvPr id="12" name="Ellipse 11">
            <a:extLst>
              <a:ext uri="{FF2B5EF4-FFF2-40B4-BE49-F238E27FC236}">
                <a16:creationId xmlns:a16="http://schemas.microsoft.com/office/drawing/2014/main" id="{2094CCE4-3688-4F40-B33D-A1D2251C562D}"/>
              </a:ext>
            </a:extLst>
          </p:cNvPr>
          <p:cNvSpPr/>
          <p:nvPr/>
        </p:nvSpPr>
        <p:spPr>
          <a:xfrm>
            <a:off x="9910836" y="2060848"/>
            <a:ext cx="93610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spTree>
    <p:extLst>
      <p:ext uri="{BB962C8B-B14F-4D97-AF65-F5344CB8AC3E}">
        <p14:creationId xmlns:p14="http://schemas.microsoft.com/office/powerpoint/2010/main" val="202378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13</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1983032" y="365125"/>
            <a:ext cx="8222760" cy="523220"/>
          </a:xfrm>
          <a:prstGeom prst="rect">
            <a:avLst/>
          </a:prstGeom>
          <a:noFill/>
        </p:spPr>
        <p:txBody>
          <a:bodyPr wrap="square" rtlCol="0">
            <a:spAutoFit/>
          </a:bodyPr>
          <a:lstStyle/>
          <a:p>
            <a:r>
              <a:rPr lang="fr-FR" sz="2800" dirty="0"/>
              <a:t>Travail avec des configurations définies en conception</a:t>
            </a:r>
          </a:p>
        </p:txBody>
      </p:sp>
      <p:sp>
        <p:nvSpPr>
          <p:cNvPr id="4" name="ZoneTexte 3">
            <a:extLst>
              <a:ext uri="{FF2B5EF4-FFF2-40B4-BE49-F238E27FC236}">
                <a16:creationId xmlns:a16="http://schemas.microsoft.com/office/drawing/2014/main" id="{F60ABE05-17FC-4E8C-8757-975A67A01ECC}"/>
              </a:ext>
            </a:extLst>
          </p:cNvPr>
          <p:cNvSpPr txBox="1"/>
          <p:nvPr/>
        </p:nvSpPr>
        <p:spPr>
          <a:xfrm>
            <a:off x="189756" y="1052736"/>
            <a:ext cx="11881320" cy="5262979"/>
          </a:xfrm>
          <a:prstGeom prst="rect">
            <a:avLst/>
          </a:prstGeom>
          <a:noFill/>
        </p:spPr>
        <p:txBody>
          <a:bodyPr wrap="square" rtlCol="0">
            <a:spAutoFit/>
          </a:bodyPr>
          <a:lstStyle/>
          <a:p>
            <a:r>
              <a:rPr lang="fr-FR" sz="2800" dirty="0"/>
              <a:t>3 cas de figures possibles:</a:t>
            </a:r>
          </a:p>
          <a:p>
            <a:r>
              <a:rPr lang="fr-FR" sz="2800" b="1" u="sng" dirty="0"/>
              <a:t>1-FAO directement dans le modèle configurable.</a:t>
            </a:r>
          </a:p>
          <a:p>
            <a:r>
              <a:rPr lang="fr-FR" sz="2800" dirty="0"/>
              <a:t> Dans ce cas, Les configurations et les trajectoires d’outils sont associées à la configuration active et deviennent obsolètes lorsque vous activez différentes configurations. Les configurations et les trajectoires d’outils seront également obsolètes si vous mettez à jour la configuration associée dans l’espace de travail Conception.</a:t>
            </a:r>
          </a:p>
          <a:p>
            <a:r>
              <a:rPr lang="fr-FR" sz="2800" dirty="0"/>
              <a:t>Donc cette solution convient dans le cas d’usinages qui seront </a:t>
            </a:r>
            <a:r>
              <a:rPr lang="fr-FR" sz="2800" b="1" dirty="0">
                <a:solidFill>
                  <a:srgbClr val="FF0000"/>
                </a:solidFill>
              </a:rPr>
              <a:t>toujours avec les mêmes outils et reconnaissance automatique des géométries</a:t>
            </a:r>
          </a:p>
          <a:p>
            <a:r>
              <a:rPr lang="fr-FR" sz="2800" dirty="0"/>
              <a:t>Avantages: </a:t>
            </a:r>
            <a:r>
              <a:rPr lang="fr-FR" sz="2800" b="1" dirty="0">
                <a:solidFill>
                  <a:srgbClr val="00B050"/>
                </a:solidFill>
              </a:rPr>
              <a:t>une seule FAO à réaliser</a:t>
            </a:r>
          </a:p>
          <a:p>
            <a:r>
              <a:rPr lang="fr-FR" sz="2800" dirty="0"/>
              <a:t>Inconvénients: </a:t>
            </a:r>
            <a:r>
              <a:rPr lang="fr-FR" sz="2800" b="1" dirty="0">
                <a:solidFill>
                  <a:srgbClr val="FF0000"/>
                </a:solidFill>
              </a:rPr>
              <a:t>obligation d’utiliser les bruts englobants, impossible d’utiliser une configuration en tant que brut</a:t>
            </a:r>
          </a:p>
        </p:txBody>
      </p:sp>
    </p:spTree>
    <p:extLst>
      <p:ext uri="{BB962C8B-B14F-4D97-AF65-F5344CB8AC3E}">
        <p14:creationId xmlns:p14="http://schemas.microsoft.com/office/powerpoint/2010/main" val="14044749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14</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1983032" y="365125"/>
            <a:ext cx="8222760" cy="523220"/>
          </a:xfrm>
          <a:prstGeom prst="rect">
            <a:avLst/>
          </a:prstGeom>
          <a:noFill/>
        </p:spPr>
        <p:txBody>
          <a:bodyPr wrap="square" rtlCol="0">
            <a:spAutoFit/>
          </a:bodyPr>
          <a:lstStyle/>
          <a:p>
            <a:r>
              <a:rPr lang="fr-FR" sz="2800" dirty="0"/>
              <a:t>Travail avec des configurations définies en conception</a:t>
            </a:r>
          </a:p>
        </p:txBody>
      </p:sp>
      <p:sp>
        <p:nvSpPr>
          <p:cNvPr id="4" name="ZoneTexte 3">
            <a:extLst>
              <a:ext uri="{FF2B5EF4-FFF2-40B4-BE49-F238E27FC236}">
                <a16:creationId xmlns:a16="http://schemas.microsoft.com/office/drawing/2014/main" id="{F60ABE05-17FC-4E8C-8757-975A67A01ECC}"/>
              </a:ext>
            </a:extLst>
          </p:cNvPr>
          <p:cNvSpPr txBox="1"/>
          <p:nvPr/>
        </p:nvSpPr>
        <p:spPr>
          <a:xfrm>
            <a:off x="171076" y="764704"/>
            <a:ext cx="9001000" cy="6555641"/>
          </a:xfrm>
          <a:prstGeom prst="rect">
            <a:avLst/>
          </a:prstGeom>
          <a:noFill/>
        </p:spPr>
        <p:txBody>
          <a:bodyPr wrap="square" rtlCol="0">
            <a:spAutoFit/>
          </a:bodyPr>
          <a:lstStyle/>
          <a:p>
            <a:r>
              <a:rPr lang="fr-FR" sz="2800" b="1" u="sng" dirty="0"/>
              <a:t>2-FAO directement dans le modèle configurable avec modèles de fabrication.</a:t>
            </a:r>
          </a:p>
          <a:p>
            <a:r>
              <a:rPr lang="fr-FR" sz="2800" dirty="0"/>
              <a:t>Les modèles de fabrication sont associés à la configuration pour laquelle ils ont été créés. Ils conservent leur association et restent visibles même lorsque vous activez différentes configurations. Les résultats ne seront obsolètes que si vous mettez à jour la configuration associée dans l’espace de travail Conception.</a:t>
            </a:r>
          </a:p>
          <a:p>
            <a:r>
              <a:rPr lang="fr-FR" sz="2800" dirty="0"/>
              <a:t>Avantages: </a:t>
            </a:r>
            <a:r>
              <a:rPr lang="fr-FR" sz="2800" b="1" dirty="0">
                <a:solidFill>
                  <a:srgbClr val="00B050"/>
                </a:solidFill>
              </a:rPr>
              <a:t>cas d’usinages qui n’utilisent pas forcement les mêmes outils et sans obligation de reconnaissance automatique des géométries.</a:t>
            </a:r>
          </a:p>
          <a:p>
            <a:r>
              <a:rPr lang="fr-FR" sz="2800" dirty="0"/>
              <a:t>Inconvénients: </a:t>
            </a:r>
            <a:r>
              <a:rPr lang="fr-FR" sz="2800" b="1" dirty="0">
                <a:solidFill>
                  <a:srgbClr val="FF0000"/>
                </a:solidFill>
              </a:rPr>
              <a:t>impossible d’utiliser une configuration en tant que brut, mais possibilité de définir un brut solide dans le modèle de fabrication</a:t>
            </a:r>
          </a:p>
          <a:p>
            <a:endParaRPr lang="fr-FR" sz="2800" dirty="0"/>
          </a:p>
        </p:txBody>
      </p:sp>
      <p:pic>
        <p:nvPicPr>
          <p:cNvPr id="7" name="Image 6">
            <a:extLst>
              <a:ext uri="{FF2B5EF4-FFF2-40B4-BE49-F238E27FC236}">
                <a16:creationId xmlns:a16="http://schemas.microsoft.com/office/drawing/2014/main" id="{467003BC-AD2E-4B90-87F2-ED8B233C709D}"/>
              </a:ext>
            </a:extLst>
          </p:cNvPr>
          <p:cNvPicPr>
            <a:picLocks noChangeAspect="1"/>
          </p:cNvPicPr>
          <p:nvPr/>
        </p:nvPicPr>
        <p:blipFill>
          <a:blip r:embed="rId3"/>
          <a:stretch>
            <a:fillRect/>
          </a:stretch>
        </p:blipFill>
        <p:spPr>
          <a:xfrm>
            <a:off x="9234303" y="922625"/>
            <a:ext cx="2762392" cy="4502381"/>
          </a:xfrm>
          <a:prstGeom prst="rect">
            <a:avLst/>
          </a:prstGeom>
        </p:spPr>
      </p:pic>
    </p:spTree>
    <p:extLst>
      <p:ext uri="{BB962C8B-B14F-4D97-AF65-F5344CB8AC3E}">
        <p14:creationId xmlns:p14="http://schemas.microsoft.com/office/powerpoint/2010/main" val="228326852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15</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1983032" y="365125"/>
            <a:ext cx="8222760" cy="523220"/>
          </a:xfrm>
          <a:prstGeom prst="rect">
            <a:avLst/>
          </a:prstGeom>
          <a:noFill/>
        </p:spPr>
        <p:txBody>
          <a:bodyPr wrap="square" rtlCol="0">
            <a:spAutoFit/>
          </a:bodyPr>
          <a:lstStyle/>
          <a:p>
            <a:r>
              <a:rPr lang="fr-FR" sz="2800" dirty="0"/>
              <a:t>Travail avec des configurations définies en conception</a:t>
            </a:r>
          </a:p>
        </p:txBody>
      </p:sp>
      <p:sp>
        <p:nvSpPr>
          <p:cNvPr id="4" name="ZoneTexte 3">
            <a:extLst>
              <a:ext uri="{FF2B5EF4-FFF2-40B4-BE49-F238E27FC236}">
                <a16:creationId xmlns:a16="http://schemas.microsoft.com/office/drawing/2014/main" id="{F60ABE05-17FC-4E8C-8757-975A67A01ECC}"/>
              </a:ext>
            </a:extLst>
          </p:cNvPr>
          <p:cNvSpPr txBox="1"/>
          <p:nvPr/>
        </p:nvSpPr>
        <p:spPr>
          <a:xfrm>
            <a:off x="189756" y="1052736"/>
            <a:ext cx="11881320" cy="954107"/>
          </a:xfrm>
          <a:prstGeom prst="rect">
            <a:avLst/>
          </a:prstGeom>
          <a:noFill/>
        </p:spPr>
        <p:txBody>
          <a:bodyPr wrap="square" rtlCol="0">
            <a:spAutoFit/>
          </a:bodyPr>
          <a:lstStyle/>
          <a:p>
            <a:r>
              <a:rPr lang="fr-FR" sz="2800" b="1" u="sng" dirty="0"/>
              <a:t>3-FAO dans un fichier avec insertion de la conception </a:t>
            </a:r>
            <a:r>
              <a:rPr lang="fr-FR" sz="2800" dirty="0"/>
              <a:t>(méthode GMP ;-)</a:t>
            </a:r>
          </a:p>
          <a:p>
            <a:endParaRPr lang="fr-FR" sz="2800" dirty="0"/>
          </a:p>
        </p:txBody>
      </p:sp>
      <p:pic>
        <p:nvPicPr>
          <p:cNvPr id="13" name="Image 12">
            <a:extLst>
              <a:ext uri="{FF2B5EF4-FFF2-40B4-BE49-F238E27FC236}">
                <a16:creationId xmlns:a16="http://schemas.microsoft.com/office/drawing/2014/main" id="{CFDCD127-A129-4502-99FA-7442658EAFF8}"/>
              </a:ext>
            </a:extLst>
          </p:cNvPr>
          <p:cNvPicPr>
            <a:picLocks noChangeAspect="1"/>
          </p:cNvPicPr>
          <p:nvPr/>
        </p:nvPicPr>
        <p:blipFill>
          <a:blip r:embed="rId3"/>
          <a:stretch>
            <a:fillRect/>
          </a:stretch>
        </p:blipFill>
        <p:spPr>
          <a:xfrm>
            <a:off x="62047" y="1679358"/>
            <a:ext cx="1492022" cy="4580509"/>
          </a:xfrm>
          <a:prstGeom prst="rect">
            <a:avLst/>
          </a:prstGeom>
        </p:spPr>
      </p:pic>
      <p:pic>
        <p:nvPicPr>
          <p:cNvPr id="15" name="Image 14">
            <a:extLst>
              <a:ext uri="{FF2B5EF4-FFF2-40B4-BE49-F238E27FC236}">
                <a16:creationId xmlns:a16="http://schemas.microsoft.com/office/drawing/2014/main" id="{BA49A6C8-E3B1-4B18-8720-FFD4615A283C}"/>
              </a:ext>
            </a:extLst>
          </p:cNvPr>
          <p:cNvPicPr>
            <a:picLocks noChangeAspect="1"/>
          </p:cNvPicPr>
          <p:nvPr/>
        </p:nvPicPr>
        <p:blipFill>
          <a:blip r:embed="rId4"/>
          <a:stretch>
            <a:fillRect/>
          </a:stretch>
        </p:blipFill>
        <p:spPr>
          <a:xfrm>
            <a:off x="1629916" y="1652091"/>
            <a:ext cx="2376264" cy="1776909"/>
          </a:xfrm>
          <a:prstGeom prst="rect">
            <a:avLst/>
          </a:prstGeom>
        </p:spPr>
      </p:pic>
      <p:pic>
        <p:nvPicPr>
          <p:cNvPr id="17" name="Image 16">
            <a:extLst>
              <a:ext uri="{FF2B5EF4-FFF2-40B4-BE49-F238E27FC236}">
                <a16:creationId xmlns:a16="http://schemas.microsoft.com/office/drawing/2014/main" id="{9D52771E-563F-4626-94F0-3BFBFAAF5558}"/>
              </a:ext>
            </a:extLst>
          </p:cNvPr>
          <p:cNvPicPr>
            <a:picLocks noChangeAspect="1"/>
          </p:cNvPicPr>
          <p:nvPr/>
        </p:nvPicPr>
        <p:blipFill>
          <a:blip r:embed="rId5"/>
          <a:stretch>
            <a:fillRect/>
          </a:stretch>
        </p:blipFill>
        <p:spPr>
          <a:xfrm>
            <a:off x="1629916" y="3640622"/>
            <a:ext cx="2442882" cy="2421071"/>
          </a:xfrm>
          <a:prstGeom prst="rect">
            <a:avLst/>
          </a:prstGeom>
        </p:spPr>
      </p:pic>
      <p:sp>
        <p:nvSpPr>
          <p:cNvPr id="18" name="ZoneTexte 17">
            <a:extLst>
              <a:ext uri="{FF2B5EF4-FFF2-40B4-BE49-F238E27FC236}">
                <a16:creationId xmlns:a16="http://schemas.microsoft.com/office/drawing/2014/main" id="{C0582861-35A8-4AC9-81D1-9743C317D00A}"/>
              </a:ext>
            </a:extLst>
          </p:cNvPr>
          <p:cNvSpPr txBox="1"/>
          <p:nvPr/>
        </p:nvSpPr>
        <p:spPr>
          <a:xfrm>
            <a:off x="4148645" y="1575956"/>
            <a:ext cx="7930110" cy="4832092"/>
          </a:xfrm>
          <a:prstGeom prst="rect">
            <a:avLst/>
          </a:prstGeom>
          <a:noFill/>
        </p:spPr>
        <p:txBody>
          <a:bodyPr wrap="square" rtlCol="0">
            <a:spAutoFit/>
          </a:bodyPr>
          <a:lstStyle/>
          <a:p>
            <a:r>
              <a:rPr lang="fr-FR" sz="2800" dirty="0"/>
              <a:t>Mise à jour des modèles configurés si modification</a:t>
            </a:r>
          </a:p>
          <a:p>
            <a:endParaRPr lang="fr-FR" sz="2800" dirty="0"/>
          </a:p>
          <a:p>
            <a:r>
              <a:rPr lang="fr-FR" sz="2800" dirty="0"/>
              <a:t>Avantages: </a:t>
            </a:r>
            <a:r>
              <a:rPr lang="fr-FR" sz="2800" b="1" dirty="0">
                <a:solidFill>
                  <a:srgbClr val="00B050"/>
                </a:solidFill>
              </a:rPr>
              <a:t>cas d’usinages qui n’utilisent pas forcement les mêmes outils et sans obligation de reconnaissance automatique des géométries.</a:t>
            </a:r>
          </a:p>
          <a:p>
            <a:r>
              <a:rPr lang="fr-FR" sz="2800" b="1" dirty="0">
                <a:solidFill>
                  <a:srgbClr val="00B050"/>
                </a:solidFill>
              </a:rPr>
              <a:t>Exploitation de la configuration du brut</a:t>
            </a:r>
          </a:p>
          <a:p>
            <a:r>
              <a:rPr lang="fr-FR" sz="2800" dirty="0"/>
              <a:t>Inconvénients: </a:t>
            </a:r>
            <a:r>
              <a:rPr lang="fr-FR" sz="2800" b="1" dirty="0">
                <a:solidFill>
                  <a:srgbClr val="FF0000"/>
                </a:solidFill>
              </a:rPr>
              <a:t>inutile si toujours avec les mêmes outils et reconnaissance automatique des géométries (cas 1-FAO directement dans le modèle configurable.)</a:t>
            </a:r>
          </a:p>
          <a:p>
            <a:endParaRPr lang="fr-FR" sz="2800" dirty="0"/>
          </a:p>
        </p:txBody>
      </p:sp>
    </p:spTree>
    <p:extLst>
      <p:ext uri="{BB962C8B-B14F-4D97-AF65-F5344CB8AC3E}">
        <p14:creationId xmlns:p14="http://schemas.microsoft.com/office/powerpoint/2010/main" val="17702863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16</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1125860" y="328297"/>
            <a:ext cx="10081120" cy="6432530"/>
          </a:xfrm>
          <a:prstGeom prst="rect">
            <a:avLst/>
          </a:prstGeom>
          <a:noFill/>
        </p:spPr>
        <p:txBody>
          <a:bodyPr wrap="square" rtlCol="0">
            <a:spAutoFit/>
          </a:bodyPr>
          <a:lstStyle/>
          <a:p>
            <a:r>
              <a:rPr lang="fr-FR" sz="2800" b="1" u="sng" dirty="0"/>
              <a:t>Exercices à réaliser sur les deux séances de TP:</a:t>
            </a:r>
          </a:p>
          <a:p>
            <a:pPr marL="457200" indent="-457200">
              <a:buFont typeface="Arial" panose="020B0604020202020204" pitchFamily="34" charset="0"/>
              <a:buChar char="•"/>
            </a:pPr>
            <a:r>
              <a:rPr lang="fr-FR" sz="2000" dirty="0"/>
              <a:t>Programmation de la vis épaulée:</a:t>
            </a:r>
          </a:p>
          <a:p>
            <a:pPr marL="1066693" lvl="1" indent="-457200">
              <a:buFont typeface="Arial" panose="020B0604020202020204" pitchFamily="34" charset="0"/>
              <a:buChar char="•"/>
            </a:pPr>
            <a:r>
              <a:rPr lang="fr-FR" sz="2000" dirty="0"/>
              <a:t>Réglage automatique de la profondeur du filetage</a:t>
            </a:r>
          </a:p>
          <a:p>
            <a:pPr marL="1066693" lvl="1" indent="-457200">
              <a:buFont typeface="Arial" panose="020B0604020202020204" pitchFamily="34" charset="0"/>
              <a:buChar char="•"/>
            </a:pPr>
            <a:r>
              <a:rPr lang="fr-FR" sz="2000" dirty="0"/>
              <a:t>Réglage automatique de la rugosité</a:t>
            </a:r>
          </a:p>
          <a:p>
            <a:pPr marL="1066693" lvl="1" indent="-457200">
              <a:buFont typeface="Arial" panose="020B0604020202020204" pitchFamily="34" charset="0"/>
              <a:buChar char="•"/>
            </a:pPr>
            <a:endParaRPr lang="fr-FR" sz="800" dirty="0"/>
          </a:p>
          <a:p>
            <a:pPr marL="457200" indent="-457200">
              <a:buFont typeface="Arial" panose="020B0604020202020204" pitchFamily="34" charset="0"/>
              <a:buChar char="•"/>
            </a:pPr>
            <a:r>
              <a:rPr lang="fr-FR" sz="2000" dirty="0"/>
              <a:t>Programmation de la plaque avec trous taraudés:</a:t>
            </a:r>
          </a:p>
          <a:p>
            <a:pPr marL="1066693" lvl="1" indent="-457200">
              <a:buFont typeface="Arial" panose="020B0604020202020204" pitchFamily="34" charset="0"/>
              <a:buChar char="•"/>
            </a:pPr>
            <a:r>
              <a:rPr lang="fr-FR" sz="2000" dirty="0"/>
              <a:t>Diamètre de chanfrein automatique en fonction du taraudage</a:t>
            </a:r>
          </a:p>
          <a:p>
            <a:pPr marL="1066693" lvl="1" indent="-457200">
              <a:buFont typeface="Arial" panose="020B0604020202020204" pitchFamily="34" charset="0"/>
              <a:buChar char="•"/>
            </a:pPr>
            <a:r>
              <a:rPr lang="fr-FR" sz="2000" dirty="0"/>
              <a:t>Détection automatique des trous en fonction de l’outil perçage et taraudage</a:t>
            </a:r>
          </a:p>
          <a:p>
            <a:pPr marL="1066693" lvl="1" indent="-457200">
              <a:buFont typeface="Arial" panose="020B0604020202020204" pitchFamily="34" charset="0"/>
              <a:buChar char="•"/>
            </a:pPr>
            <a:endParaRPr lang="fr-FR" sz="800" dirty="0"/>
          </a:p>
          <a:p>
            <a:pPr marL="457200" indent="-457200">
              <a:buFont typeface="Arial" panose="020B0604020202020204" pitchFamily="34" charset="0"/>
              <a:buChar char="•"/>
            </a:pPr>
            <a:r>
              <a:rPr lang="fr-FR" sz="2000" dirty="0"/>
              <a:t>Programmation de la partie interne tournage et fraisage + réglage de la rugosité en tournage + création de </a:t>
            </a:r>
            <a:r>
              <a:rPr lang="fr-FR" sz="2000" dirty="0" err="1"/>
              <a:t>templates</a:t>
            </a:r>
            <a:r>
              <a:rPr lang="fr-FR" sz="2000" dirty="0"/>
              <a:t> pour reconnaissance auto trous borgnes et </a:t>
            </a:r>
            <a:r>
              <a:rPr lang="fr-FR" sz="2000" dirty="0" err="1"/>
              <a:t>débouchants</a:t>
            </a:r>
            <a:endParaRPr lang="fr-FR" sz="2000" dirty="0"/>
          </a:p>
          <a:p>
            <a:pPr marL="457200" indent="-457200">
              <a:buFont typeface="Arial" panose="020B0604020202020204" pitchFamily="34" charset="0"/>
              <a:buChar char="•"/>
            </a:pPr>
            <a:endParaRPr lang="fr-FR" sz="800" dirty="0"/>
          </a:p>
          <a:p>
            <a:pPr marL="457200" indent="-457200">
              <a:buFont typeface="Arial" panose="020B0604020202020204" pitchFamily="34" charset="0"/>
              <a:buChar char="•"/>
            </a:pPr>
            <a:r>
              <a:rPr lang="fr-FR" sz="2000" dirty="0"/>
              <a:t>Programmation automatique des contres plaques d’éjection :</a:t>
            </a:r>
          </a:p>
          <a:p>
            <a:pPr marL="1066693" lvl="1" indent="-457200">
              <a:buFont typeface="Arial" panose="020B0604020202020204" pitchFamily="34" charset="0"/>
              <a:buChar char="•"/>
            </a:pPr>
            <a:r>
              <a:rPr lang="fr-FR" sz="2000" dirty="0"/>
              <a:t>Pointage perçage taraudage reconnaissance automatique</a:t>
            </a:r>
          </a:p>
          <a:p>
            <a:pPr marL="1066693" lvl="1" indent="-457200">
              <a:buFont typeface="Arial" panose="020B0604020202020204" pitchFamily="34" charset="0"/>
              <a:buChar char="•"/>
            </a:pPr>
            <a:r>
              <a:rPr lang="fr-FR" sz="2000" dirty="0"/>
              <a:t>Pointage et perçages automatiques de tous les trous</a:t>
            </a:r>
          </a:p>
          <a:p>
            <a:pPr marL="1066693" lvl="1" indent="-457200">
              <a:buFont typeface="Arial" panose="020B0604020202020204" pitchFamily="34" charset="0"/>
              <a:buChar char="•"/>
            </a:pPr>
            <a:r>
              <a:rPr lang="fr-FR" sz="2000" dirty="0"/>
              <a:t>Lamages sélectionnés automatiquement en fonction de l’outil sélectionné</a:t>
            </a:r>
          </a:p>
          <a:p>
            <a:pPr marL="1066693" lvl="1" indent="-457200">
              <a:buFont typeface="Arial" panose="020B0604020202020204" pitchFamily="34" charset="0"/>
              <a:buChar char="•"/>
            </a:pPr>
            <a:endParaRPr lang="fr-FR" sz="800" dirty="0"/>
          </a:p>
          <a:p>
            <a:pPr marL="457200" indent="-457200">
              <a:buFont typeface="Arial" panose="020B0604020202020204" pitchFamily="34" charset="0"/>
              <a:buChar char="•"/>
            </a:pPr>
            <a:r>
              <a:rPr lang="fr-FR" sz="2000" dirty="0"/>
              <a:t>Programmation de l’empreinte fixe uniquement l’empreinte </a:t>
            </a:r>
          </a:p>
          <a:p>
            <a:pPr marL="1066693" lvl="1" indent="-457200">
              <a:buFont typeface="Arial" panose="020B0604020202020204" pitchFamily="34" charset="0"/>
              <a:buChar char="•"/>
            </a:pPr>
            <a:r>
              <a:rPr lang="fr-FR" sz="2000" dirty="0"/>
              <a:t>Dans l’ébauche sélection automatique des paramètres en fonction des conditions de coupe de l’outil (10 000 ou 24 000 tr/min)-&gt;(</a:t>
            </a:r>
            <a:r>
              <a:rPr lang="fr-FR" sz="2000" dirty="0" err="1"/>
              <a:t>ae</a:t>
            </a:r>
            <a:r>
              <a:rPr lang="fr-FR" sz="2000" dirty="0"/>
              <a:t> 0.4 ou 0.2)</a:t>
            </a:r>
          </a:p>
          <a:p>
            <a:pPr marL="1066693" lvl="1" indent="-457200">
              <a:buFont typeface="Arial" panose="020B0604020202020204" pitchFamily="34" charset="0"/>
              <a:buChar char="•"/>
            </a:pPr>
            <a:r>
              <a:rPr lang="fr-FR" sz="2000" dirty="0"/>
              <a:t>Définir les autres </a:t>
            </a:r>
            <a:r>
              <a:rPr lang="fr-FR" sz="2000" dirty="0" err="1"/>
              <a:t>templates</a:t>
            </a:r>
            <a:r>
              <a:rPr lang="fr-FR" sz="2000" dirty="0"/>
              <a:t> pour lesquels seuls la sélection de la géométrie est nécessaire</a:t>
            </a:r>
          </a:p>
        </p:txBody>
      </p:sp>
    </p:spTree>
    <p:extLst>
      <p:ext uri="{BB962C8B-B14F-4D97-AF65-F5344CB8AC3E}">
        <p14:creationId xmlns:p14="http://schemas.microsoft.com/office/powerpoint/2010/main" val="1440905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17</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1125860" y="328297"/>
            <a:ext cx="10081120" cy="5693866"/>
          </a:xfrm>
          <a:prstGeom prst="rect">
            <a:avLst/>
          </a:prstGeom>
          <a:noFill/>
        </p:spPr>
        <p:txBody>
          <a:bodyPr wrap="square" rtlCol="0">
            <a:spAutoFit/>
          </a:bodyPr>
          <a:lstStyle/>
          <a:p>
            <a:r>
              <a:rPr lang="fr-FR" sz="2800" b="1" u="sng" dirty="0"/>
              <a:t>Evaluation des deux séances de TP:</a:t>
            </a:r>
          </a:p>
          <a:p>
            <a:pPr marL="457200" indent="-457200">
              <a:buFont typeface="Arial" panose="020B0604020202020204" pitchFamily="34" charset="0"/>
              <a:buChar char="•"/>
            </a:pPr>
            <a:r>
              <a:rPr lang="fr-FR" sz="2800" dirty="0"/>
              <a:t>Plaque taraudée et vis épaulée entrainement non évalués</a:t>
            </a:r>
          </a:p>
          <a:p>
            <a:pPr marL="457200" indent="-457200">
              <a:buFont typeface="Arial" panose="020B0604020202020204" pitchFamily="34" charset="0"/>
              <a:buChar char="•"/>
            </a:pPr>
            <a:endParaRPr lang="fr-FR" sz="2800" dirty="0"/>
          </a:p>
          <a:p>
            <a:pPr marL="457200" indent="-457200">
              <a:buFont typeface="Arial" panose="020B0604020202020204" pitchFamily="34" charset="0"/>
              <a:buChar char="•"/>
            </a:pPr>
            <a:r>
              <a:rPr lang="fr-FR" sz="2800" dirty="0"/>
              <a:t>Évaluation partie interne : changement de paramètre CAO implique FAO ok et paramétrage rugosité</a:t>
            </a:r>
          </a:p>
          <a:p>
            <a:pPr marL="457200" indent="-457200">
              <a:buFont typeface="Arial" panose="020B0604020202020204" pitchFamily="34" charset="0"/>
              <a:buChar char="•"/>
            </a:pPr>
            <a:r>
              <a:rPr lang="fr-FR" sz="2800" dirty="0"/>
              <a:t>Évaluation contre plaque d’éjection : programmation en moins de 2 min</a:t>
            </a:r>
          </a:p>
          <a:p>
            <a:pPr marL="457200" indent="-457200">
              <a:buFont typeface="Arial" panose="020B0604020202020204" pitchFamily="34" charset="0"/>
              <a:buChar char="•"/>
            </a:pPr>
            <a:r>
              <a:rPr lang="fr-FR" sz="2800" dirty="0"/>
              <a:t>Évaluation de l’empreinte fixe: programmation en moins de 3 min</a:t>
            </a:r>
          </a:p>
          <a:p>
            <a:endParaRPr lang="fr-FR" sz="2800" dirty="0"/>
          </a:p>
          <a:p>
            <a:pPr marL="457200" indent="-457200">
              <a:buFont typeface="Arial" panose="020B0604020202020204" pitchFamily="34" charset="0"/>
              <a:buChar char="•"/>
            </a:pPr>
            <a:r>
              <a:rPr lang="fr-FR" sz="2800" dirty="0">
                <a:solidFill>
                  <a:srgbClr val="FF0000"/>
                </a:solidFill>
              </a:rPr>
              <a:t>Aucune condition de coupe n’est à régler si ce n’est la fraise d’ébauche de l’empreinte avec une fréquence de rotation à 10 000 et une autre à 24 000 pour faire changer les paramètres de l’ébauche</a:t>
            </a:r>
          </a:p>
        </p:txBody>
      </p:sp>
    </p:spTree>
    <p:extLst>
      <p:ext uri="{BB962C8B-B14F-4D97-AF65-F5344CB8AC3E}">
        <p14:creationId xmlns:p14="http://schemas.microsoft.com/office/powerpoint/2010/main" val="1683118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2</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1341884" y="544681"/>
            <a:ext cx="10081120" cy="3108543"/>
          </a:xfrm>
          <a:prstGeom prst="rect">
            <a:avLst/>
          </a:prstGeom>
          <a:noFill/>
        </p:spPr>
        <p:txBody>
          <a:bodyPr wrap="square" rtlCol="0">
            <a:spAutoFit/>
          </a:bodyPr>
          <a:lstStyle/>
          <a:p>
            <a:r>
              <a:rPr lang="fr-FR" sz="2800" dirty="0"/>
              <a:t>La chaine numérique:</a:t>
            </a:r>
          </a:p>
          <a:p>
            <a:r>
              <a:rPr lang="fr-FR" sz="2800" b="1" u="sng" dirty="0"/>
              <a:t>Avantages: </a:t>
            </a:r>
            <a:r>
              <a:rPr lang="fr-FR" sz="2800" dirty="0"/>
              <a:t>lien direct entre les géométries de la CAO et les parcours d’outils de la FAO à condition d’avoir correctement paramétré les opérations</a:t>
            </a:r>
          </a:p>
          <a:p>
            <a:r>
              <a:rPr lang="fr-FR" sz="2800" b="1" u="sng" dirty="0"/>
              <a:t>Inconvénients : </a:t>
            </a:r>
            <a:r>
              <a:rPr lang="fr-FR" sz="2800" dirty="0"/>
              <a:t>en sous-traitance , rarement le même logiciel pour la CAO et la FAO</a:t>
            </a:r>
          </a:p>
          <a:p>
            <a:endParaRPr lang="fr-FR" sz="2800" dirty="0"/>
          </a:p>
        </p:txBody>
      </p:sp>
      <p:pic>
        <p:nvPicPr>
          <p:cNvPr id="4" name="Image 3">
            <a:extLst>
              <a:ext uri="{FF2B5EF4-FFF2-40B4-BE49-F238E27FC236}">
                <a16:creationId xmlns:a16="http://schemas.microsoft.com/office/drawing/2014/main" id="{3910AC2C-0993-4AD0-80BD-8F9018BD4C9A}"/>
              </a:ext>
            </a:extLst>
          </p:cNvPr>
          <p:cNvPicPr>
            <a:picLocks noChangeAspect="1"/>
          </p:cNvPicPr>
          <p:nvPr/>
        </p:nvPicPr>
        <p:blipFill>
          <a:blip r:embed="rId3"/>
          <a:stretch>
            <a:fillRect/>
          </a:stretch>
        </p:blipFill>
        <p:spPr>
          <a:xfrm>
            <a:off x="837519" y="3856920"/>
            <a:ext cx="2875759" cy="2104309"/>
          </a:xfrm>
          <a:prstGeom prst="rect">
            <a:avLst/>
          </a:prstGeom>
        </p:spPr>
      </p:pic>
      <p:pic>
        <p:nvPicPr>
          <p:cNvPr id="6" name="Image 5">
            <a:extLst>
              <a:ext uri="{FF2B5EF4-FFF2-40B4-BE49-F238E27FC236}">
                <a16:creationId xmlns:a16="http://schemas.microsoft.com/office/drawing/2014/main" id="{6ACE2FDA-4462-40A2-914E-5FAC8600CD33}"/>
              </a:ext>
            </a:extLst>
          </p:cNvPr>
          <p:cNvPicPr>
            <a:picLocks noChangeAspect="1"/>
          </p:cNvPicPr>
          <p:nvPr/>
        </p:nvPicPr>
        <p:blipFill>
          <a:blip r:embed="rId4"/>
          <a:stretch>
            <a:fillRect/>
          </a:stretch>
        </p:blipFill>
        <p:spPr>
          <a:xfrm>
            <a:off x="3846162" y="3960446"/>
            <a:ext cx="2608290" cy="1862513"/>
          </a:xfrm>
          <a:prstGeom prst="rect">
            <a:avLst/>
          </a:prstGeom>
        </p:spPr>
      </p:pic>
      <p:pic>
        <p:nvPicPr>
          <p:cNvPr id="7" name="Image 6">
            <a:extLst>
              <a:ext uri="{FF2B5EF4-FFF2-40B4-BE49-F238E27FC236}">
                <a16:creationId xmlns:a16="http://schemas.microsoft.com/office/drawing/2014/main" id="{B6647028-1D0B-4385-BA70-84D4F3D1D1A3}"/>
              </a:ext>
            </a:extLst>
          </p:cNvPr>
          <p:cNvPicPr>
            <a:picLocks noChangeAspect="1"/>
          </p:cNvPicPr>
          <p:nvPr/>
        </p:nvPicPr>
        <p:blipFill>
          <a:blip r:embed="rId5"/>
          <a:stretch>
            <a:fillRect/>
          </a:stretch>
        </p:blipFill>
        <p:spPr>
          <a:xfrm>
            <a:off x="6581390" y="3976164"/>
            <a:ext cx="2491603" cy="1832600"/>
          </a:xfrm>
          <a:prstGeom prst="rect">
            <a:avLst/>
          </a:prstGeom>
        </p:spPr>
      </p:pic>
      <p:pic>
        <p:nvPicPr>
          <p:cNvPr id="8" name="Image 7">
            <a:extLst>
              <a:ext uri="{FF2B5EF4-FFF2-40B4-BE49-F238E27FC236}">
                <a16:creationId xmlns:a16="http://schemas.microsoft.com/office/drawing/2014/main" id="{3587EE15-B231-46A8-BDA3-E55970A24D87}"/>
              </a:ext>
            </a:extLst>
          </p:cNvPr>
          <p:cNvPicPr>
            <a:picLocks noChangeAspect="1"/>
          </p:cNvPicPr>
          <p:nvPr/>
        </p:nvPicPr>
        <p:blipFill>
          <a:blip r:embed="rId6"/>
          <a:stretch>
            <a:fillRect/>
          </a:stretch>
        </p:blipFill>
        <p:spPr>
          <a:xfrm>
            <a:off x="9180266" y="4077072"/>
            <a:ext cx="2167492" cy="1663211"/>
          </a:xfrm>
          <a:prstGeom prst="rect">
            <a:avLst/>
          </a:prstGeom>
        </p:spPr>
      </p:pic>
    </p:spTree>
    <p:extLst>
      <p:ext uri="{BB962C8B-B14F-4D97-AF65-F5344CB8AC3E}">
        <p14:creationId xmlns:p14="http://schemas.microsoft.com/office/powerpoint/2010/main" val="113698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3</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1125860" y="328297"/>
            <a:ext cx="10081120" cy="3108543"/>
          </a:xfrm>
          <a:prstGeom prst="rect">
            <a:avLst/>
          </a:prstGeom>
          <a:noFill/>
        </p:spPr>
        <p:txBody>
          <a:bodyPr wrap="square" rtlCol="0">
            <a:spAutoFit/>
          </a:bodyPr>
          <a:lstStyle/>
          <a:p>
            <a:r>
              <a:rPr lang="fr-FR" sz="2800" dirty="0"/>
              <a:t>Le paramétrage:</a:t>
            </a:r>
          </a:p>
          <a:p>
            <a:r>
              <a:rPr lang="fr-FR" sz="2800" b="1" u="sng" dirty="0"/>
              <a:t>Avantages: </a:t>
            </a:r>
          </a:p>
          <a:p>
            <a:pPr marL="457200" indent="-457200">
              <a:buFont typeface="Arial" panose="020B0604020202020204" pitchFamily="34" charset="0"/>
              <a:buChar char="•"/>
            </a:pPr>
            <a:r>
              <a:rPr lang="fr-FR" sz="2800" dirty="0"/>
              <a:t>Personnaliser le comportement des opérations</a:t>
            </a:r>
          </a:p>
          <a:p>
            <a:pPr marL="457200" indent="-457200">
              <a:buFont typeface="Arial" panose="020B0604020202020204" pitchFamily="34" charset="0"/>
              <a:buChar char="•"/>
            </a:pPr>
            <a:r>
              <a:rPr lang="fr-FR" sz="2800" dirty="0"/>
              <a:t>Automatiser des réglages</a:t>
            </a:r>
          </a:p>
          <a:p>
            <a:pPr marL="457200" indent="-457200">
              <a:buFont typeface="Arial" panose="020B0604020202020204" pitchFamily="34" charset="0"/>
              <a:buChar char="•"/>
            </a:pPr>
            <a:r>
              <a:rPr lang="fr-FR" sz="2800" dirty="0"/>
              <a:t>Gagner du temps…</a:t>
            </a:r>
          </a:p>
          <a:p>
            <a:r>
              <a:rPr lang="fr-FR" sz="2800" b="1" u="sng" dirty="0"/>
              <a:t>Inconvénients :</a:t>
            </a:r>
          </a:p>
          <a:p>
            <a:r>
              <a:rPr lang="fr-FR" sz="2800" dirty="0"/>
              <a:t>Avoir les compétences pour le faire…</a:t>
            </a:r>
          </a:p>
        </p:txBody>
      </p:sp>
      <p:graphicFrame>
        <p:nvGraphicFramePr>
          <p:cNvPr id="9" name="Tableau 8">
            <a:extLst>
              <a:ext uri="{FF2B5EF4-FFF2-40B4-BE49-F238E27FC236}">
                <a16:creationId xmlns:a16="http://schemas.microsoft.com/office/drawing/2014/main" id="{76E2A075-A49B-49D4-8090-0D059AAD5E45}"/>
              </a:ext>
            </a:extLst>
          </p:cNvPr>
          <p:cNvGraphicFramePr>
            <a:graphicFrameLocks noGrp="1"/>
          </p:cNvGraphicFramePr>
          <p:nvPr>
            <p:extLst>
              <p:ext uri="{D42A27DB-BD31-4B8C-83A1-F6EECF244321}">
                <p14:modId xmlns:p14="http://schemas.microsoft.com/office/powerpoint/2010/main" val="2910396799"/>
              </p:ext>
            </p:extLst>
          </p:nvPr>
        </p:nvGraphicFramePr>
        <p:xfrm>
          <a:off x="837828" y="3501010"/>
          <a:ext cx="10801200" cy="3218625"/>
        </p:xfrm>
        <a:graphic>
          <a:graphicData uri="http://schemas.openxmlformats.org/drawingml/2006/table">
            <a:tbl>
              <a:tblPr firstRow="1" firstCol="1" bandRow="1">
                <a:tableStyleId>{5C22544A-7EE6-4342-B048-85BDC9FD1C3A}</a:tableStyleId>
              </a:tblPr>
              <a:tblGrid>
                <a:gridCol w="5156593">
                  <a:extLst>
                    <a:ext uri="{9D8B030D-6E8A-4147-A177-3AD203B41FA5}">
                      <a16:colId xmlns:a16="http://schemas.microsoft.com/office/drawing/2014/main" val="535802117"/>
                    </a:ext>
                  </a:extLst>
                </a:gridCol>
                <a:gridCol w="5644607">
                  <a:extLst>
                    <a:ext uri="{9D8B030D-6E8A-4147-A177-3AD203B41FA5}">
                      <a16:colId xmlns:a16="http://schemas.microsoft.com/office/drawing/2014/main" val="2442434652"/>
                    </a:ext>
                  </a:extLst>
                </a:gridCol>
              </a:tblGrid>
              <a:tr h="338087">
                <a:tc>
                  <a:txBody>
                    <a:bodyPr/>
                    <a:lstStyle/>
                    <a:p>
                      <a:pPr>
                        <a:lnSpc>
                          <a:spcPct val="107000"/>
                        </a:lnSpc>
                        <a:spcBef>
                          <a:spcPts val="600"/>
                        </a:spcBef>
                        <a:spcAft>
                          <a:spcPts val="0"/>
                        </a:spcAft>
                      </a:pPr>
                      <a:r>
                        <a:rPr lang="fr-FR" sz="1600" dirty="0">
                          <a:effectLst/>
                        </a:rPr>
                        <a:t>Exemples de relations entre les paramètres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1600">
                          <a:effectLst/>
                        </a:rPr>
                        <a:t>Format des expressions</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2174994420"/>
                  </a:ext>
                </a:extLst>
              </a:tr>
              <a:tr h="304895">
                <a:tc>
                  <a:txBody>
                    <a:bodyPr/>
                    <a:lstStyle/>
                    <a:p>
                      <a:pPr>
                        <a:lnSpc>
                          <a:spcPct val="107000"/>
                        </a:lnSpc>
                        <a:spcBef>
                          <a:spcPts val="600"/>
                        </a:spcBef>
                        <a:spcAft>
                          <a:spcPts val="0"/>
                        </a:spcAft>
                      </a:pPr>
                      <a:r>
                        <a:rPr lang="fr-FR" sz="1600">
                          <a:effectLst/>
                        </a:rPr>
                        <a:t>Moitié du diamètre d’outil</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1600">
                          <a:effectLst/>
                        </a:rPr>
                        <a:t>diamètre_outil /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3732105250"/>
                  </a:ext>
                </a:extLst>
              </a:tr>
              <a:tr h="304895">
                <a:tc>
                  <a:txBody>
                    <a:bodyPr/>
                    <a:lstStyle/>
                    <a:p>
                      <a:pPr>
                        <a:lnSpc>
                          <a:spcPct val="107000"/>
                        </a:lnSpc>
                        <a:spcBef>
                          <a:spcPts val="600"/>
                        </a:spcBef>
                        <a:spcAft>
                          <a:spcPts val="0"/>
                        </a:spcAft>
                      </a:pPr>
                      <a:r>
                        <a:rPr lang="fr-FR" sz="1600">
                          <a:effectLst/>
                        </a:rPr>
                        <a:t>80 % de la longueur de la dent</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1600">
                          <a:effectLst/>
                        </a:rPr>
                        <a:t>longueurDent_outil * 0,8</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2522341870"/>
                  </a:ext>
                </a:extLst>
              </a:tr>
              <a:tr h="338087">
                <a:tc>
                  <a:txBody>
                    <a:bodyPr/>
                    <a:lstStyle/>
                    <a:p>
                      <a:pPr>
                        <a:lnSpc>
                          <a:spcPct val="107000"/>
                        </a:lnSpc>
                        <a:spcBef>
                          <a:spcPts val="600"/>
                        </a:spcBef>
                        <a:spcAft>
                          <a:spcPts val="0"/>
                        </a:spcAft>
                      </a:pPr>
                      <a:r>
                        <a:rPr lang="fr-FR" sz="1600">
                          <a:effectLst/>
                        </a:rPr>
                        <a:t>Minimum entre le diamètre de l’outil et 12 mm</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1600">
                          <a:effectLst/>
                        </a:rPr>
                        <a:t>Math.min (diamètre_outil, 12 mm)</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3064527492"/>
                  </a:ext>
                </a:extLst>
              </a:tr>
              <a:tr h="338087">
                <a:tc>
                  <a:txBody>
                    <a:bodyPr/>
                    <a:lstStyle/>
                    <a:p>
                      <a:pPr>
                        <a:lnSpc>
                          <a:spcPct val="107000"/>
                        </a:lnSpc>
                        <a:spcBef>
                          <a:spcPts val="600"/>
                        </a:spcBef>
                        <a:spcAft>
                          <a:spcPts val="0"/>
                        </a:spcAft>
                      </a:pPr>
                      <a:r>
                        <a:rPr lang="fr-FR" sz="1600">
                          <a:effectLst/>
                        </a:rPr>
                        <a:t>Calcul de la zone plane d’un outil « torique »</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1600">
                          <a:effectLst/>
                        </a:rPr>
                        <a:t>diamètre_outil - (2 * rayonCoin_outil)</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3972033635"/>
                  </a:ext>
                </a:extLst>
              </a:tr>
              <a:tr h="629476">
                <a:tc>
                  <a:txBody>
                    <a:bodyPr/>
                    <a:lstStyle/>
                    <a:p>
                      <a:pPr>
                        <a:lnSpc>
                          <a:spcPct val="107000"/>
                        </a:lnSpc>
                        <a:spcBef>
                          <a:spcPts val="600"/>
                        </a:spcBef>
                        <a:spcAft>
                          <a:spcPts val="0"/>
                        </a:spcAft>
                      </a:pPr>
                      <a:r>
                        <a:rPr lang="fr-FR" sz="1600">
                          <a:effectLst/>
                        </a:rPr>
                        <a:t>Calcul de la hauteur de crête d’un outil hémisphérique (remplacez 0,666 par la hauteur de crête de votre choix)</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1600">
                          <a:effectLst/>
                        </a:rPr>
                        <a:t>Math.sqrt((diamètre_outil/2)^2 - (diamètre_outil/2 - 0,666)^2) /2</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863806155"/>
                  </a:ext>
                </a:extLst>
              </a:tr>
              <a:tr h="775169">
                <a:tc>
                  <a:txBody>
                    <a:bodyPr/>
                    <a:lstStyle/>
                    <a:p>
                      <a:pPr>
                        <a:lnSpc>
                          <a:spcPct val="107000"/>
                        </a:lnSpc>
                        <a:spcBef>
                          <a:spcPts val="600"/>
                        </a:spcBef>
                        <a:spcAft>
                          <a:spcPts val="0"/>
                        </a:spcAft>
                      </a:pPr>
                      <a:r>
                        <a:rPr lang="fr-FR" sz="1600">
                          <a:effectLst/>
                        </a:rPr>
                        <a:t>Pas à pas en fonction de l’outil. S’il s’agit d’une fraise de surfaçage, utiliser 95 % du diamètre. Dans le cas contraire, utilisez 40 % du diamètre.</a:t>
                      </a:r>
                      <a:endParaRPr lang="fr-FR" sz="16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1600" dirty="0" err="1">
                          <a:effectLst/>
                        </a:rPr>
                        <a:t>type_outil</a:t>
                      </a:r>
                      <a:r>
                        <a:rPr lang="fr-FR" sz="1600" dirty="0">
                          <a:effectLst/>
                        </a:rPr>
                        <a:t> == ’fraise de surfaçage’ ? </a:t>
                      </a:r>
                      <a:r>
                        <a:rPr lang="fr-FR" sz="1600" dirty="0" err="1">
                          <a:effectLst/>
                        </a:rPr>
                        <a:t>diamètre_outil</a:t>
                      </a:r>
                      <a:r>
                        <a:rPr lang="fr-FR" sz="1600" dirty="0">
                          <a:effectLst/>
                        </a:rPr>
                        <a:t> * 0,95 : </a:t>
                      </a:r>
                      <a:r>
                        <a:rPr lang="fr-FR" sz="1600" dirty="0" err="1">
                          <a:effectLst/>
                        </a:rPr>
                        <a:t>diamètre_outil</a:t>
                      </a:r>
                      <a:r>
                        <a:rPr lang="fr-FR" sz="1600" dirty="0">
                          <a:effectLst/>
                        </a:rPr>
                        <a:t> * 0,4</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1796379994"/>
                  </a:ext>
                </a:extLst>
              </a:tr>
            </a:tbl>
          </a:graphicData>
        </a:graphic>
      </p:graphicFrame>
    </p:spTree>
    <p:extLst>
      <p:ext uri="{BB962C8B-B14F-4D97-AF65-F5344CB8AC3E}">
        <p14:creationId xmlns:p14="http://schemas.microsoft.com/office/powerpoint/2010/main" val="316800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4</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765820" y="328297"/>
            <a:ext cx="11377264" cy="3539430"/>
          </a:xfrm>
          <a:prstGeom prst="rect">
            <a:avLst/>
          </a:prstGeom>
          <a:noFill/>
        </p:spPr>
        <p:txBody>
          <a:bodyPr wrap="square" rtlCol="0">
            <a:spAutoFit/>
          </a:bodyPr>
          <a:lstStyle/>
          <a:p>
            <a:r>
              <a:rPr lang="fr-FR" sz="2800" dirty="0"/>
              <a:t>L’automatisation de la programmation:</a:t>
            </a:r>
          </a:p>
          <a:p>
            <a:r>
              <a:rPr lang="fr-FR" sz="2800" b="1" u="sng" dirty="0"/>
              <a:t>Avantages: </a:t>
            </a:r>
          </a:p>
          <a:p>
            <a:pPr marL="457200" indent="-457200">
              <a:buFont typeface="Arial" panose="020B0604020202020204" pitchFamily="34" charset="0"/>
              <a:buChar char="•"/>
            </a:pPr>
            <a:r>
              <a:rPr lang="fr-FR" sz="2800" dirty="0"/>
              <a:t>Gain de temps en programmation</a:t>
            </a:r>
          </a:p>
          <a:p>
            <a:pPr marL="457200" indent="-457200">
              <a:buFont typeface="Arial" panose="020B0604020202020204" pitchFamily="34" charset="0"/>
              <a:buChar char="•"/>
            </a:pPr>
            <a:r>
              <a:rPr lang="fr-FR" sz="2800" dirty="0"/>
              <a:t>Capitaliser les gammes et les connaissances de l’entreprise</a:t>
            </a:r>
          </a:p>
          <a:p>
            <a:r>
              <a:rPr lang="fr-FR" sz="2800" b="1" u="sng" dirty="0"/>
              <a:t>Inconvénients :</a:t>
            </a:r>
          </a:p>
          <a:p>
            <a:pPr marL="457200" indent="-457200">
              <a:buFont typeface="Arial" panose="020B0604020202020204" pitchFamily="34" charset="0"/>
              <a:buChar char="•"/>
            </a:pPr>
            <a:r>
              <a:rPr lang="fr-FR" sz="2800" dirty="0"/>
              <a:t>Méthode de modélisation choisie</a:t>
            </a:r>
          </a:p>
          <a:p>
            <a:pPr marL="457200" indent="-457200">
              <a:buFont typeface="Arial" panose="020B0604020202020204" pitchFamily="34" charset="0"/>
              <a:buChar char="•"/>
            </a:pPr>
            <a:r>
              <a:rPr lang="fr-FR" sz="2800" dirty="0"/>
              <a:t>Lien avec les bibliothèques outils</a:t>
            </a:r>
          </a:p>
          <a:p>
            <a:pPr marL="457200" indent="-457200">
              <a:buFont typeface="Arial" panose="020B0604020202020204" pitchFamily="34" charset="0"/>
              <a:buChar char="•"/>
            </a:pPr>
            <a:r>
              <a:rPr lang="fr-FR" sz="2800" dirty="0"/>
              <a:t>Laisser assez d’informations pour que ce soit utilisable par tout le monde</a:t>
            </a:r>
          </a:p>
        </p:txBody>
      </p:sp>
      <p:pic>
        <p:nvPicPr>
          <p:cNvPr id="4" name="Image 3">
            <a:extLst>
              <a:ext uri="{FF2B5EF4-FFF2-40B4-BE49-F238E27FC236}">
                <a16:creationId xmlns:a16="http://schemas.microsoft.com/office/drawing/2014/main" id="{B5BE5E27-D134-4C1E-9EDC-EB06B32AEA7D}"/>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4795" b="92637" l="1933" r="97637">
                        <a14:foregroundMark x1="25027" y1="60274" x2="25027" y2="60274"/>
                        <a14:foregroundMark x1="11708" y1="76712" x2="11708" y2="76712"/>
                        <a14:foregroundMark x1="77444" y1="16267" x2="77444" y2="16267"/>
                        <a14:foregroundMark x1="94844" y1="21062" x2="94844" y2="21062"/>
                        <a14:foregroundMark x1="94952" y1="31678" x2="94952" y2="31678"/>
                        <a14:foregroundMark x1="97744" y1="24829" x2="97744" y2="24829"/>
                        <a14:foregroundMark x1="79592" y1="4795" x2="79592" y2="4795"/>
                        <a14:foregroundMark x1="69817" y1="11644" x2="69817" y2="11644"/>
                        <a14:foregroundMark x1="69066" y1="11644" x2="69066" y2="11644"/>
                        <a14:foregroundMark x1="93018" y1="34247" x2="93018" y2="34247"/>
                        <a14:foregroundMark x1="28894" y1="92979" x2="28894" y2="92979"/>
                        <a14:foregroundMark x1="8915" y1="86301" x2="8915" y2="86301"/>
                        <a14:foregroundMark x1="3974" y1="79795" x2="3974" y2="79795"/>
                        <a14:foregroundMark x1="1933" y1="77740" x2="1933" y2="77740"/>
                        <a14:foregroundMark x1="3008" y1="72432" x2="3008" y2="72432"/>
                        <a14:foregroundMark x1="48550" y1="70377" x2="48550" y2="70377"/>
                        <a14:foregroundMark x1="67562" y1="17979" x2="67562" y2="17979"/>
                      </a14:backgroundRemoval>
                    </a14:imgEffect>
                  </a14:imgLayer>
                </a14:imgProps>
              </a:ext>
            </a:extLst>
          </a:blip>
          <a:stretch>
            <a:fillRect/>
          </a:stretch>
        </p:blipFill>
        <p:spPr>
          <a:xfrm>
            <a:off x="7030516" y="4126479"/>
            <a:ext cx="4221786" cy="2648252"/>
          </a:xfrm>
          <a:prstGeom prst="rect">
            <a:avLst/>
          </a:prstGeom>
        </p:spPr>
      </p:pic>
      <p:pic>
        <p:nvPicPr>
          <p:cNvPr id="6" name="Image 5">
            <a:extLst>
              <a:ext uri="{FF2B5EF4-FFF2-40B4-BE49-F238E27FC236}">
                <a16:creationId xmlns:a16="http://schemas.microsoft.com/office/drawing/2014/main" id="{2F16C94A-E8BD-4703-9BF5-BE9D73CDFE96}"/>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333" b="94000" l="2929" r="97176">
                        <a14:foregroundMark x1="6381" y1="74833" x2="6381" y2="74833"/>
                        <a14:foregroundMark x1="2929" y1="73667" x2="2929" y2="73667"/>
                        <a14:foregroundMark x1="20293" y1="94000" x2="20293" y2="94000"/>
                        <a14:foregroundMark x1="93305" y1="21333" x2="93305" y2="21333"/>
                        <a14:foregroundMark x1="97280" y1="19667" x2="97280" y2="19667"/>
                        <a14:foregroundMark x1="84937" y1="7833" x2="84937" y2="7833"/>
                        <a14:foregroundMark x1="79916" y1="2333" x2="79916" y2="2333"/>
                      </a14:backgroundRemoval>
                    </a14:imgEffect>
                  </a14:imgLayer>
                </a14:imgProps>
              </a:ext>
            </a:extLst>
          </a:blip>
          <a:stretch>
            <a:fillRect/>
          </a:stretch>
        </p:blipFill>
        <p:spPr>
          <a:xfrm>
            <a:off x="5014292" y="3682326"/>
            <a:ext cx="4334280" cy="2720260"/>
          </a:xfrm>
          <a:prstGeom prst="rect">
            <a:avLst/>
          </a:prstGeom>
        </p:spPr>
      </p:pic>
      <p:pic>
        <p:nvPicPr>
          <p:cNvPr id="7" name="Image 6">
            <a:extLst>
              <a:ext uri="{FF2B5EF4-FFF2-40B4-BE49-F238E27FC236}">
                <a16:creationId xmlns:a16="http://schemas.microsoft.com/office/drawing/2014/main" id="{D811DC02-A920-4473-A18F-C0CDCE4600BC}"/>
              </a:ext>
            </a:extLst>
          </p:cNvPr>
          <p:cNvPicPr>
            <a:picLocks noChangeAspect="1"/>
          </p:cNvPicPr>
          <p:nvPr/>
        </p:nvPicPr>
        <p:blipFill>
          <a:blip r:embed="rId7"/>
          <a:stretch>
            <a:fillRect/>
          </a:stretch>
        </p:blipFill>
        <p:spPr>
          <a:xfrm>
            <a:off x="189756" y="3859084"/>
            <a:ext cx="4639355" cy="2931102"/>
          </a:xfrm>
          <a:prstGeom prst="rect">
            <a:avLst/>
          </a:prstGeom>
        </p:spPr>
      </p:pic>
    </p:spTree>
    <p:extLst>
      <p:ext uri="{BB962C8B-B14F-4D97-AF65-F5344CB8AC3E}">
        <p14:creationId xmlns:p14="http://schemas.microsoft.com/office/powerpoint/2010/main" val="3267153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5</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1341884" y="544681"/>
            <a:ext cx="10081120" cy="2246769"/>
          </a:xfrm>
          <a:prstGeom prst="rect">
            <a:avLst/>
          </a:prstGeom>
          <a:noFill/>
        </p:spPr>
        <p:txBody>
          <a:bodyPr wrap="square" rtlCol="0">
            <a:spAutoFit/>
          </a:bodyPr>
          <a:lstStyle/>
          <a:p>
            <a:r>
              <a:rPr lang="fr-FR" sz="2800" dirty="0"/>
              <a:t>La chaine numérique: exemple vis épaulée</a:t>
            </a:r>
          </a:p>
          <a:p>
            <a:r>
              <a:rPr lang="fr-FR" sz="2800" dirty="0"/>
              <a:t>Les limites changement d’outil</a:t>
            </a:r>
          </a:p>
          <a:p>
            <a:r>
              <a:rPr lang="fr-FR" sz="2800" dirty="0"/>
              <a:t>Positionnement et dimensionnement du brut</a:t>
            </a:r>
          </a:p>
          <a:p>
            <a:r>
              <a:rPr lang="fr-FR" sz="2800" dirty="0"/>
              <a:t>Géométrie construite et respect de la chaine numérique</a:t>
            </a:r>
          </a:p>
          <a:p>
            <a:endParaRPr lang="fr-FR" sz="2800" dirty="0"/>
          </a:p>
        </p:txBody>
      </p:sp>
      <p:pic>
        <p:nvPicPr>
          <p:cNvPr id="6" name="Image 5">
            <a:extLst>
              <a:ext uri="{FF2B5EF4-FFF2-40B4-BE49-F238E27FC236}">
                <a16:creationId xmlns:a16="http://schemas.microsoft.com/office/drawing/2014/main" id="{6AA32F37-EE36-4512-B57D-02F17227B9ED}"/>
              </a:ext>
            </a:extLst>
          </p:cNvPr>
          <p:cNvPicPr>
            <a:picLocks noChangeAspect="1"/>
          </p:cNvPicPr>
          <p:nvPr/>
        </p:nvPicPr>
        <p:blipFill>
          <a:blip r:embed="rId3"/>
          <a:stretch>
            <a:fillRect/>
          </a:stretch>
        </p:blipFill>
        <p:spPr>
          <a:xfrm>
            <a:off x="765820" y="2814808"/>
            <a:ext cx="4540249" cy="2371817"/>
          </a:xfrm>
          <a:prstGeom prst="rect">
            <a:avLst/>
          </a:prstGeom>
        </p:spPr>
      </p:pic>
      <p:pic>
        <p:nvPicPr>
          <p:cNvPr id="8" name="Image 7">
            <a:extLst>
              <a:ext uri="{FF2B5EF4-FFF2-40B4-BE49-F238E27FC236}">
                <a16:creationId xmlns:a16="http://schemas.microsoft.com/office/drawing/2014/main" id="{16F455A1-F66E-4288-B3F9-2E77CDBCC855}"/>
              </a:ext>
            </a:extLst>
          </p:cNvPr>
          <p:cNvPicPr>
            <a:picLocks noChangeAspect="1"/>
          </p:cNvPicPr>
          <p:nvPr/>
        </p:nvPicPr>
        <p:blipFill>
          <a:blip r:embed="rId4"/>
          <a:stretch>
            <a:fillRect/>
          </a:stretch>
        </p:blipFill>
        <p:spPr>
          <a:xfrm>
            <a:off x="5591052" y="2791450"/>
            <a:ext cx="5849889" cy="2474284"/>
          </a:xfrm>
          <a:prstGeom prst="rect">
            <a:avLst/>
          </a:prstGeom>
        </p:spPr>
      </p:pic>
    </p:spTree>
    <p:extLst>
      <p:ext uri="{BB962C8B-B14F-4D97-AF65-F5344CB8AC3E}">
        <p14:creationId xmlns:p14="http://schemas.microsoft.com/office/powerpoint/2010/main" val="1925352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6</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837828" y="365125"/>
            <a:ext cx="10081120" cy="523220"/>
          </a:xfrm>
          <a:prstGeom prst="rect">
            <a:avLst/>
          </a:prstGeom>
          <a:noFill/>
        </p:spPr>
        <p:txBody>
          <a:bodyPr wrap="square" rtlCol="0">
            <a:spAutoFit/>
          </a:bodyPr>
          <a:lstStyle/>
          <a:p>
            <a:r>
              <a:rPr lang="fr-FR" sz="2800" dirty="0"/>
              <a:t>Le paramétrage: L’accès aux paramètres</a:t>
            </a:r>
          </a:p>
        </p:txBody>
      </p:sp>
      <p:sp>
        <p:nvSpPr>
          <p:cNvPr id="8" name="Rectangle 7">
            <a:extLst>
              <a:ext uri="{FF2B5EF4-FFF2-40B4-BE49-F238E27FC236}">
                <a16:creationId xmlns:a16="http://schemas.microsoft.com/office/drawing/2014/main" id="{995C2777-8FA8-4237-8132-F52FCBAB182C}"/>
              </a:ext>
            </a:extLst>
          </p:cNvPr>
          <p:cNvSpPr/>
          <p:nvPr/>
        </p:nvSpPr>
        <p:spPr>
          <a:xfrm>
            <a:off x="909836" y="764704"/>
            <a:ext cx="11377263" cy="5632311"/>
          </a:xfrm>
          <a:prstGeom prst="rect">
            <a:avLst/>
          </a:prstGeom>
        </p:spPr>
        <p:txBody>
          <a:bodyPr wrap="square">
            <a:spAutoFit/>
          </a:bodyPr>
          <a:lstStyle/>
          <a:p>
            <a:r>
              <a:rPr lang="fr-FR" dirty="0"/>
              <a:t>Pour créer et modifier des expressions, utilisez la boîte de dialogue Expressions.</a:t>
            </a:r>
          </a:p>
          <a:p>
            <a:endParaRPr lang="fr-FR" dirty="0"/>
          </a:p>
          <a:p>
            <a:endParaRPr lang="fr-FR" dirty="0"/>
          </a:p>
          <a:p>
            <a:endParaRPr lang="fr-FR" dirty="0"/>
          </a:p>
          <a:p>
            <a:endParaRPr lang="fr-FR" dirty="0"/>
          </a:p>
          <a:p>
            <a:endParaRPr lang="fr-FR" dirty="0"/>
          </a:p>
          <a:p>
            <a:r>
              <a:rPr lang="fr-FR" dirty="0"/>
              <a:t>•Pour ouvrir la boîte de dialogue, à côté d’un champ, cliquez sur le menu Plus   et sélectionnez Modifier l’expression dans le menu contextuel.</a:t>
            </a:r>
          </a:p>
          <a:p>
            <a:r>
              <a:rPr lang="fr-FR" dirty="0"/>
              <a:t>•Pour copier un nom de paramètre, cliquez avec le bouton droit de la souris sur le champ et choisissez Copier le nom du paramètre. Ensuite, dans la boîte de dialogue Expression, collez-le dans l’expression.</a:t>
            </a:r>
          </a:p>
          <a:p>
            <a:r>
              <a:rPr lang="fr-FR" dirty="0"/>
              <a:t>•Pour afficher un nom de paramètre, maintenez la touche Maj enfoncée et passez le curseur sur le champ.</a:t>
            </a:r>
          </a:p>
          <a:p>
            <a:r>
              <a:rPr lang="fr-FR" dirty="0"/>
              <a:t>•Pour afficher la liste des noms de paramètres, commencez à taper dans la boîte de dialogue Expression. Ensuite, faites défiler la liste et sélectionnez un nom de paramètre.</a:t>
            </a:r>
          </a:p>
        </p:txBody>
      </p:sp>
      <p:pic>
        <p:nvPicPr>
          <p:cNvPr id="6" name="Image 5" descr="option Modifier l’expression">
            <a:extLst>
              <a:ext uri="{FF2B5EF4-FFF2-40B4-BE49-F238E27FC236}">
                <a16:creationId xmlns:a16="http://schemas.microsoft.com/office/drawing/2014/main" id="{EB21507C-E95A-47C5-841D-3033DFC0F54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162300" y="1124744"/>
            <a:ext cx="3432175" cy="1890395"/>
          </a:xfrm>
          <a:prstGeom prst="rect">
            <a:avLst/>
          </a:prstGeom>
          <a:noFill/>
          <a:ln>
            <a:noFill/>
          </a:ln>
        </p:spPr>
      </p:pic>
    </p:spTree>
    <p:extLst>
      <p:ext uri="{BB962C8B-B14F-4D97-AF65-F5344CB8AC3E}">
        <p14:creationId xmlns:p14="http://schemas.microsoft.com/office/powerpoint/2010/main" val="207227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7</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837828" y="365125"/>
            <a:ext cx="11233248" cy="5693866"/>
          </a:xfrm>
          <a:prstGeom prst="rect">
            <a:avLst/>
          </a:prstGeom>
          <a:noFill/>
        </p:spPr>
        <p:txBody>
          <a:bodyPr wrap="square" rtlCol="0">
            <a:spAutoFit/>
          </a:bodyPr>
          <a:lstStyle/>
          <a:p>
            <a:r>
              <a:rPr lang="fr-FR" sz="2800" dirty="0"/>
              <a:t>Le paramétrage: uniformité des unités</a:t>
            </a:r>
          </a:p>
          <a:p>
            <a:endParaRPr lang="fr-FR" sz="2800" dirty="0"/>
          </a:p>
          <a:p>
            <a:r>
              <a:rPr lang="fr-FR" sz="2800" dirty="0"/>
              <a:t>Tapez une unité après la valeur, par exemple :</a:t>
            </a:r>
          </a:p>
          <a:p>
            <a:r>
              <a:rPr lang="fr-FR" sz="2800" dirty="0"/>
              <a:t>•	« 2 mm » au lieu de « 2 »</a:t>
            </a:r>
          </a:p>
          <a:p>
            <a:r>
              <a:rPr lang="fr-FR" sz="2800" dirty="0"/>
              <a:t>•	« 5,2 mm » au lieu de « 5,2 »</a:t>
            </a:r>
          </a:p>
          <a:p>
            <a:r>
              <a:rPr lang="fr-FR" sz="2800" dirty="0"/>
              <a:t>Exemple: </a:t>
            </a:r>
          </a:p>
          <a:p>
            <a:pPr marL="457200" indent="-457200">
              <a:buFont typeface="Arial" panose="020B0604020202020204" pitchFamily="34" charset="0"/>
              <a:buChar char="•"/>
            </a:pPr>
            <a:r>
              <a:rPr lang="fr-FR" sz="2800" dirty="0"/>
              <a:t>Pas bon: </a:t>
            </a:r>
            <a:r>
              <a:rPr lang="fr-FR" dirty="0" err="1"/>
              <a:t>Math.sqrt</a:t>
            </a:r>
            <a:r>
              <a:rPr lang="fr-FR" dirty="0"/>
              <a:t>((</a:t>
            </a:r>
            <a:r>
              <a:rPr lang="fr-FR" dirty="0" err="1"/>
              <a:t>diamètre_outil</a:t>
            </a:r>
            <a:r>
              <a:rPr lang="fr-FR" dirty="0"/>
              <a:t>/2)^2 - (</a:t>
            </a:r>
            <a:r>
              <a:rPr lang="fr-FR" dirty="0" err="1"/>
              <a:t>diamètre_outil</a:t>
            </a:r>
            <a:r>
              <a:rPr lang="fr-FR" dirty="0"/>
              <a:t>/2 - 0,666)^2) /2</a:t>
            </a:r>
          </a:p>
          <a:p>
            <a:pPr marL="457200" indent="-457200">
              <a:buFont typeface="Arial" panose="020B0604020202020204" pitchFamily="34" charset="0"/>
              <a:buChar char="•"/>
            </a:pPr>
            <a:r>
              <a:rPr lang="fr-FR" sz="2800" dirty="0"/>
              <a:t>Bon:        </a:t>
            </a:r>
            <a:r>
              <a:rPr lang="fr-FR" dirty="0" err="1"/>
              <a:t>Math.sqrt</a:t>
            </a:r>
            <a:r>
              <a:rPr lang="fr-FR" dirty="0"/>
              <a:t>((</a:t>
            </a:r>
            <a:r>
              <a:rPr lang="fr-FR" dirty="0" err="1"/>
              <a:t>diamètre_outil</a:t>
            </a:r>
            <a:r>
              <a:rPr lang="fr-FR" dirty="0"/>
              <a:t>/2)^2 - (</a:t>
            </a:r>
            <a:r>
              <a:rPr lang="fr-FR" dirty="0" err="1"/>
              <a:t>diamètre_outil</a:t>
            </a:r>
            <a:r>
              <a:rPr lang="fr-FR" dirty="0"/>
              <a:t>/2 - 0,666</a:t>
            </a:r>
            <a:r>
              <a:rPr lang="fr-FR" dirty="0">
                <a:solidFill>
                  <a:srgbClr val="FF0000"/>
                </a:solidFill>
              </a:rPr>
              <a:t>mm</a:t>
            </a:r>
            <a:r>
              <a:rPr lang="fr-FR" dirty="0"/>
              <a:t>)^2) /2</a:t>
            </a:r>
            <a:endParaRPr lang="fr-FR" sz="2800" dirty="0"/>
          </a:p>
          <a:p>
            <a:endParaRPr lang="fr-FR" sz="2800" dirty="0"/>
          </a:p>
          <a:p>
            <a:endParaRPr lang="fr-FR" sz="2800" dirty="0"/>
          </a:p>
          <a:p>
            <a:endParaRPr lang="fr-FR" sz="2800" dirty="0"/>
          </a:p>
          <a:p>
            <a:endParaRPr lang="fr-FR" sz="2800" dirty="0"/>
          </a:p>
          <a:p>
            <a:endParaRPr lang="fr-FR" sz="2800" dirty="0"/>
          </a:p>
        </p:txBody>
      </p:sp>
    </p:spTree>
    <p:extLst>
      <p:ext uri="{BB962C8B-B14F-4D97-AF65-F5344CB8AC3E}">
        <p14:creationId xmlns:p14="http://schemas.microsoft.com/office/powerpoint/2010/main" val="2634725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8</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837828" y="365125"/>
            <a:ext cx="10081120" cy="5940088"/>
          </a:xfrm>
          <a:prstGeom prst="rect">
            <a:avLst/>
          </a:prstGeom>
          <a:noFill/>
        </p:spPr>
        <p:txBody>
          <a:bodyPr wrap="square" rtlCol="0">
            <a:spAutoFit/>
          </a:bodyPr>
          <a:lstStyle/>
          <a:p>
            <a:r>
              <a:rPr lang="fr-FR" sz="2800" dirty="0"/>
              <a:t>Le paramétrage: Les tests</a:t>
            </a:r>
          </a:p>
          <a:p>
            <a:r>
              <a:rPr lang="en-US" sz="2800" dirty="0"/>
              <a:t>Condition ? </a:t>
            </a:r>
            <a:r>
              <a:rPr lang="en-US" sz="2800" dirty="0">
                <a:solidFill>
                  <a:srgbClr val="00B050"/>
                </a:solidFill>
              </a:rPr>
              <a:t>what happens when True </a:t>
            </a:r>
            <a:r>
              <a:rPr lang="en-US" sz="2800" dirty="0"/>
              <a:t>: </a:t>
            </a:r>
            <a:r>
              <a:rPr lang="en-US" sz="2800" dirty="0">
                <a:solidFill>
                  <a:srgbClr val="FF0000"/>
                </a:solidFill>
              </a:rPr>
              <a:t>what happens when False</a:t>
            </a:r>
          </a:p>
          <a:p>
            <a:endParaRPr lang="en-US" sz="2800" dirty="0">
              <a:solidFill>
                <a:srgbClr val="FF0000"/>
              </a:solidFill>
            </a:endParaRPr>
          </a:p>
          <a:p>
            <a:endParaRPr lang="en-US" sz="2800" dirty="0">
              <a:solidFill>
                <a:srgbClr val="FF0000"/>
              </a:solidFill>
            </a:endParaRPr>
          </a:p>
          <a:p>
            <a:endParaRPr lang="en-US" sz="2800" dirty="0">
              <a:solidFill>
                <a:srgbClr val="FF0000"/>
              </a:solidFill>
            </a:endParaRPr>
          </a:p>
          <a:p>
            <a:endParaRPr lang="en-US" sz="2800" dirty="0">
              <a:solidFill>
                <a:srgbClr val="FF0000"/>
              </a:solidFill>
            </a:endParaRPr>
          </a:p>
          <a:p>
            <a:endParaRPr lang="en-US" sz="2800" dirty="0">
              <a:solidFill>
                <a:srgbClr val="FF0000"/>
              </a:solidFill>
            </a:endParaRPr>
          </a:p>
          <a:p>
            <a:r>
              <a:rPr lang="en-US" sz="2800" dirty="0"/>
              <a:t>Imbrications de conditions</a:t>
            </a:r>
          </a:p>
          <a:p>
            <a:endParaRPr lang="fr-FR" sz="2800" dirty="0">
              <a:solidFill>
                <a:srgbClr val="FF0000"/>
              </a:solidFill>
            </a:endParaRPr>
          </a:p>
          <a:p>
            <a:r>
              <a:rPr lang="fr-FR" dirty="0"/>
              <a:t>Condition1 ? </a:t>
            </a:r>
            <a:r>
              <a:rPr lang="fr-FR" u="sng" dirty="0">
                <a:solidFill>
                  <a:srgbClr val="00B050"/>
                </a:solidFill>
              </a:rPr>
              <a:t>(</a:t>
            </a:r>
            <a:r>
              <a:rPr lang="fr-FR" u="sng" dirty="0"/>
              <a:t>Condition2 ? </a:t>
            </a:r>
            <a:r>
              <a:rPr lang="fr-FR" u="sng" dirty="0">
                <a:solidFill>
                  <a:srgbClr val="00B050"/>
                </a:solidFill>
              </a:rPr>
              <a:t>True2</a:t>
            </a:r>
            <a:r>
              <a:rPr lang="fr-FR" u="sng" dirty="0"/>
              <a:t> : </a:t>
            </a:r>
            <a:r>
              <a:rPr lang="fr-FR" u="sng" dirty="0">
                <a:solidFill>
                  <a:srgbClr val="FF0000"/>
                </a:solidFill>
              </a:rPr>
              <a:t>False2</a:t>
            </a:r>
            <a:r>
              <a:rPr lang="fr-FR" u="sng" dirty="0">
                <a:solidFill>
                  <a:srgbClr val="00B050"/>
                </a:solidFill>
              </a:rPr>
              <a:t>)</a:t>
            </a:r>
            <a:r>
              <a:rPr lang="fr-FR" dirty="0"/>
              <a:t> : </a:t>
            </a:r>
            <a:r>
              <a:rPr lang="fr-FR" dirty="0">
                <a:solidFill>
                  <a:srgbClr val="FF0000"/>
                </a:solidFill>
              </a:rPr>
              <a:t>False</a:t>
            </a:r>
          </a:p>
          <a:p>
            <a:endParaRPr lang="fr-FR" sz="2800" dirty="0">
              <a:solidFill>
                <a:srgbClr val="FF0000"/>
              </a:solidFill>
            </a:endParaRPr>
          </a:p>
          <a:p>
            <a:r>
              <a:rPr lang="fr-FR" dirty="0"/>
              <a:t>Si Condition1 est </a:t>
            </a:r>
            <a:r>
              <a:rPr lang="fr-FR" i="1" dirty="0" err="1"/>
              <a:t>True</a:t>
            </a:r>
            <a:r>
              <a:rPr lang="fr-FR" dirty="0"/>
              <a:t>, alors Condition2 est exécutée. Le résultat de Condition2 est alors utilisé.</a:t>
            </a:r>
            <a:endParaRPr lang="fr-FR" sz="2800" dirty="0"/>
          </a:p>
          <a:p>
            <a:endParaRPr lang="fr-FR" sz="2800" dirty="0"/>
          </a:p>
        </p:txBody>
      </p:sp>
      <p:graphicFrame>
        <p:nvGraphicFramePr>
          <p:cNvPr id="4" name="Tableau 3">
            <a:extLst>
              <a:ext uri="{FF2B5EF4-FFF2-40B4-BE49-F238E27FC236}">
                <a16:creationId xmlns:a16="http://schemas.microsoft.com/office/drawing/2014/main" id="{57401AFC-F29F-46B5-B9AD-A09EA8AF1754}"/>
              </a:ext>
            </a:extLst>
          </p:cNvPr>
          <p:cNvGraphicFramePr>
            <a:graphicFrameLocks noGrp="1"/>
          </p:cNvGraphicFramePr>
          <p:nvPr>
            <p:extLst>
              <p:ext uri="{D42A27DB-BD31-4B8C-83A1-F6EECF244321}">
                <p14:modId xmlns:p14="http://schemas.microsoft.com/office/powerpoint/2010/main" val="3326024310"/>
              </p:ext>
            </p:extLst>
          </p:nvPr>
        </p:nvGraphicFramePr>
        <p:xfrm>
          <a:off x="914399" y="1367191"/>
          <a:ext cx="10360025" cy="1627632"/>
        </p:xfrm>
        <a:graphic>
          <a:graphicData uri="http://schemas.openxmlformats.org/drawingml/2006/table">
            <a:tbl>
              <a:tblPr firstRow="1" firstCol="1" bandRow="1">
                <a:tableStyleId>{5C22544A-7EE6-4342-B048-85BDC9FD1C3A}</a:tableStyleId>
              </a:tblPr>
              <a:tblGrid>
                <a:gridCol w="4144010">
                  <a:extLst>
                    <a:ext uri="{9D8B030D-6E8A-4147-A177-3AD203B41FA5}">
                      <a16:colId xmlns:a16="http://schemas.microsoft.com/office/drawing/2014/main" val="3614745422"/>
                    </a:ext>
                  </a:extLst>
                </a:gridCol>
                <a:gridCol w="6216015">
                  <a:extLst>
                    <a:ext uri="{9D8B030D-6E8A-4147-A177-3AD203B41FA5}">
                      <a16:colId xmlns:a16="http://schemas.microsoft.com/office/drawing/2014/main" val="2541167611"/>
                    </a:ext>
                  </a:extLst>
                </a:gridCol>
              </a:tblGrid>
              <a:tr h="0">
                <a:tc>
                  <a:txBody>
                    <a:bodyPr/>
                    <a:lstStyle/>
                    <a:p>
                      <a:pPr>
                        <a:lnSpc>
                          <a:spcPct val="107000"/>
                        </a:lnSpc>
                        <a:spcBef>
                          <a:spcPts val="600"/>
                        </a:spcBef>
                        <a:spcAft>
                          <a:spcPts val="0"/>
                        </a:spcAft>
                      </a:pPr>
                      <a:r>
                        <a:rPr lang="fr-FR" sz="2000">
                          <a:effectLst/>
                        </a:rPr>
                        <a:t>Exemples de conditions</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2000">
                          <a:effectLst/>
                        </a:rPr>
                        <a:t>Conditions ajoutées à une expression</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4123932685"/>
                  </a:ext>
                </a:extLst>
              </a:tr>
              <a:tr h="0">
                <a:tc>
                  <a:txBody>
                    <a:bodyPr/>
                    <a:lstStyle/>
                    <a:p>
                      <a:pPr>
                        <a:lnSpc>
                          <a:spcPct val="107000"/>
                        </a:lnSpc>
                        <a:spcBef>
                          <a:spcPts val="600"/>
                        </a:spcBef>
                        <a:spcAft>
                          <a:spcPts val="0"/>
                        </a:spcAft>
                      </a:pPr>
                      <a:r>
                        <a:rPr lang="fr-FR" sz="2000">
                          <a:effectLst/>
                        </a:rPr>
                        <a:t>diamètre_outil &gt; 5</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2000">
                          <a:effectLst/>
                        </a:rPr>
                        <a:t>diamètre_outil &gt; 5 ? 2 mm : 1 mm</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2790506889"/>
                  </a:ext>
                </a:extLst>
              </a:tr>
              <a:tr h="0">
                <a:tc>
                  <a:txBody>
                    <a:bodyPr/>
                    <a:lstStyle/>
                    <a:p>
                      <a:pPr>
                        <a:lnSpc>
                          <a:spcPct val="107000"/>
                        </a:lnSpc>
                        <a:spcBef>
                          <a:spcPts val="600"/>
                        </a:spcBef>
                        <a:spcAft>
                          <a:spcPts val="0"/>
                        </a:spcAft>
                      </a:pPr>
                      <a:r>
                        <a:rPr lang="fr-FR" sz="2000">
                          <a:effectLst/>
                        </a:rPr>
                        <a:t>recouvrement == 1</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2000">
                          <a:effectLst/>
                        </a:rPr>
                        <a:t>recouvrement == 1 ? 0,1 mm : 0,2 mm</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2043196235"/>
                  </a:ext>
                </a:extLst>
              </a:tr>
              <a:tr h="0">
                <a:tc>
                  <a:txBody>
                    <a:bodyPr/>
                    <a:lstStyle/>
                    <a:p>
                      <a:pPr>
                        <a:lnSpc>
                          <a:spcPct val="107000"/>
                        </a:lnSpc>
                        <a:spcBef>
                          <a:spcPts val="600"/>
                        </a:spcBef>
                        <a:spcAft>
                          <a:spcPts val="0"/>
                        </a:spcAft>
                      </a:pPr>
                      <a:r>
                        <a:rPr lang="fr-FR" sz="2000">
                          <a:effectLst/>
                        </a:rPr>
                        <a:t>tolérance &lt;= 0,02</a:t>
                      </a:r>
                      <a:endParaRPr lang="fr-FR" sz="200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tc>
                  <a:txBody>
                    <a:bodyPr/>
                    <a:lstStyle/>
                    <a:p>
                      <a:pPr>
                        <a:lnSpc>
                          <a:spcPct val="107000"/>
                        </a:lnSpc>
                        <a:spcBef>
                          <a:spcPts val="600"/>
                        </a:spcBef>
                        <a:spcAft>
                          <a:spcPts val="0"/>
                        </a:spcAft>
                      </a:pPr>
                      <a:r>
                        <a:rPr lang="fr-FR" sz="2000" dirty="0">
                          <a:effectLst/>
                        </a:rPr>
                        <a:t>tolérance &lt;= 0,02 ? 1 mm : 3 mm</a:t>
                      </a:r>
                      <a:endParaRPr lang="fr-F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95250" marR="95250" marT="47625" marB="47625" anchor="ctr"/>
                </a:tc>
                <a:extLst>
                  <a:ext uri="{0D108BD9-81ED-4DB2-BD59-A6C34878D82A}">
                    <a16:rowId xmlns:a16="http://schemas.microsoft.com/office/drawing/2014/main" val="532747013"/>
                  </a:ext>
                </a:extLst>
              </a:tr>
            </a:tbl>
          </a:graphicData>
        </a:graphic>
      </p:graphicFrame>
    </p:spTree>
    <p:extLst>
      <p:ext uri="{BB962C8B-B14F-4D97-AF65-F5344CB8AC3E}">
        <p14:creationId xmlns:p14="http://schemas.microsoft.com/office/powerpoint/2010/main" val="591470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ous-titre 4"/>
          <p:cNvSpPr>
            <a:spLocks noGrp="1"/>
          </p:cNvSpPr>
          <p:nvPr>
            <p:ph type="subTitle" idx="1"/>
          </p:nvPr>
        </p:nvSpPr>
        <p:spPr>
          <a:xfrm>
            <a:off x="2566020" y="67814"/>
            <a:ext cx="6984776" cy="476867"/>
          </a:xfrm>
        </p:spPr>
        <p:txBody>
          <a:bodyPr rtlCol="0">
            <a:normAutofit lnSpcReduction="10000"/>
          </a:bodyPr>
          <a:lstStyle/>
          <a:p>
            <a:pPr algn="ctr" rtl="0"/>
            <a:r>
              <a:rPr lang="fr-FR" dirty="0">
                <a:solidFill>
                  <a:schemeClr val="accent1">
                    <a:lumMod val="40000"/>
                    <a:lumOff val="60000"/>
                  </a:schemeClr>
                </a:solidFill>
              </a:rPr>
              <a:t>FAO robuste et paramétrage FAO</a:t>
            </a:r>
          </a:p>
        </p:txBody>
      </p:sp>
      <p:sp>
        <p:nvSpPr>
          <p:cNvPr id="3" name="Espace réservé du numéro de diapositive 2">
            <a:extLst>
              <a:ext uri="{FF2B5EF4-FFF2-40B4-BE49-F238E27FC236}">
                <a16:creationId xmlns:a16="http://schemas.microsoft.com/office/drawing/2014/main" id="{679E4CFE-EEA6-4842-9836-5EC779F307A9}"/>
              </a:ext>
            </a:extLst>
          </p:cNvPr>
          <p:cNvSpPr>
            <a:spLocks noGrp="1"/>
          </p:cNvSpPr>
          <p:nvPr>
            <p:ph type="sldNum" sz="quarter" idx="12"/>
          </p:nvPr>
        </p:nvSpPr>
        <p:spPr/>
        <p:txBody>
          <a:bodyPr/>
          <a:lstStyle/>
          <a:p>
            <a:pPr algn="r"/>
            <a:fld id="{C014DD1E-5D91-48A3-AD6D-45FBA980D106}" type="slidenum">
              <a:rPr lang="fr-FR" smtClean="0"/>
              <a:pPr algn="r"/>
              <a:t>9</a:t>
            </a:fld>
            <a:endParaRPr lang="fr-FR" dirty="0"/>
          </a:p>
        </p:txBody>
      </p:sp>
      <p:sp>
        <p:nvSpPr>
          <p:cNvPr id="2" name="ZoneTexte 1">
            <a:extLst>
              <a:ext uri="{FF2B5EF4-FFF2-40B4-BE49-F238E27FC236}">
                <a16:creationId xmlns:a16="http://schemas.microsoft.com/office/drawing/2014/main" id="{5600BB07-E90E-4169-8403-DC0643C18498}"/>
              </a:ext>
            </a:extLst>
          </p:cNvPr>
          <p:cNvSpPr txBox="1"/>
          <p:nvPr/>
        </p:nvSpPr>
        <p:spPr>
          <a:xfrm>
            <a:off x="837828" y="365125"/>
            <a:ext cx="10081120" cy="523220"/>
          </a:xfrm>
          <a:prstGeom prst="rect">
            <a:avLst/>
          </a:prstGeom>
          <a:noFill/>
        </p:spPr>
        <p:txBody>
          <a:bodyPr wrap="square" rtlCol="0">
            <a:spAutoFit/>
          </a:bodyPr>
          <a:lstStyle/>
          <a:p>
            <a:r>
              <a:rPr lang="fr-FR" sz="2800" dirty="0"/>
              <a:t>Le paramétrage: utilisation</a:t>
            </a:r>
          </a:p>
        </p:txBody>
      </p:sp>
      <p:sp>
        <p:nvSpPr>
          <p:cNvPr id="6" name="ZoneTexte 5">
            <a:extLst>
              <a:ext uri="{FF2B5EF4-FFF2-40B4-BE49-F238E27FC236}">
                <a16:creationId xmlns:a16="http://schemas.microsoft.com/office/drawing/2014/main" id="{A04F7A19-8B01-4B96-93D0-C2791E948F31}"/>
              </a:ext>
            </a:extLst>
          </p:cNvPr>
          <p:cNvSpPr txBox="1"/>
          <p:nvPr/>
        </p:nvSpPr>
        <p:spPr>
          <a:xfrm>
            <a:off x="4150196" y="1069605"/>
            <a:ext cx="5688632" cy="954107"/>
          </a:xfrm>
          <a:prstGeom prst="rect">
            <a:avLst/>
          </a:prstGeom>
          <a:noFill/>
        </p:spPr>
        <p:txBody>
          <a:bodyPr wrap="square" rtlCol="0">
            <a:spAutoFit/>
          </a:bodyPr>
          <a:lstStyle/>
          <a:p>
            <a:r>
              <a:rPr lang="fr-FR" sz="2800" dirty="0"/>
              <a:t>Calcul automatique de la profondeur du filetage en tournage</a:t>
            </a:r>
          </a:p>
        </p:txBody>
      </p:sp>
      <p:grpSp>
        <p:nvGrpSpPr>
          <p:cNvPr id="11" name="Groupe 10">
            <a:extLst>
              <a:ext uri="{FF2B5EF4-FFF2-40B4-BE49-F238E27FC236}">
                <a16:creationId xmlns:a16="http://schemas.microsoft.com/office/drawing/2014/main" id="{EA6640B6-104C-4959-8AF2-88D887099D1A}"/>
              </a:ext>
            </a:extLst>
          </p:cNvPr>
          <p:cNvGrpSpPr/>
          <p:nvPr/>
        </p:nvGrpSpPr>
        <p:grpSpPr>
          <a:xfrm>
            <a:off x="117748" y="888345"/>
            <a:ext cx="3777875" cy="4499681"/>
            <a:chOff x="1053852" y="1124744"/>
            <a:chExt cx="3777875" cy="4499681"/>
          </a:xfrm>
        </p:grpSpPr>
        <p:pic>
          <p:nvPicPr>
            <p:cNvPr id="4" name="Image 3">
              <a:extLst>
                <a:ext uri="{FF2B5EF4-FFF2-40B4-BE49-F238E27FC236}">
                  <a16:creationId xmlns:a16="http://schemas.microsoft.com/office/drawing/2014/main" id="{789700FC-CBFB-4A7F-999D-F26A9C5F77F2}"/>
                </a:ext>
              </a:extLst>
            </p:cNvPr>
            <p:cNvPicPr>
              <a:picLocks noChangeAspect="1"/>
            </p:cNvPicPr>
            <p:nvPr/>
          </p:nvPicPr>
          <p:blipFill>
            <a:blip r:embed="rId3"/>
            <a:stretch>
              <a:fillRect/>
            </a:stretch>
          </p:blipFill>
          <p:spPr>
            <a:xfrm>
              <a:off x="1053852" y="1124744"/>
              <a:ext cx="3777875" cy="4499681"/>
            </a:xfrm>
            <a:prstGeom prst="rect">
              <a:avLst/>
            </a:prstGeom>
          </p:spPr>
        </p:pic>
        <p:sp>
          <p:nvSpPr>
            <p:cNvPr id="7" name="Rectangle 6">
              <a:extLst>
                <a:ext uri="{FF2B5EF4-FFF2-40B4-BE49-F238E27FC236}">
                  <a16:creationId xmlns:a16="http://schemas.microsoft.com/office/drawing/2014/main" id="{CDE08F75-2EB9-4351-B522-9CDD525E1733}"/>
                </a:ext>
              </a:extLst>
            </p:cNvPr>
            <p:cNvSpPr/>
            <p:nvPr/>
          </p:nvSpPr>
          <p:spPr>
            <a:xfrm>
              <a:off x="1917948" y="2060848"/>
              <a:ext cx="57606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grpSp>
      <p:cxnSp>
        <p:nvCxnSpPr>
          <p:cNvPr id="9" name="Connecteur droit avec flèche 8">
            <a:extLst>
              <a:ext uri="{FF2B5EF4-FFF2-40B4-BE49-F238E27FC236}">
                <a16:creationId xmlns:a16="http://schemas.microsoft.com/office/drawing/2014/main" id="{65AB73C3-747B-46D9-8919-991A99820580}"/>
              </a:ext>
            </a:extLst>
          </p:cNvPr>
          <p:cNvCxnSpPr>
            <a:cxnSpLocks/>
          </p:cNvCxnSpPr>
          <p:nvPr/>
        </p:nvCxnSpPr>
        <p:spPr>
          <a:xfrm flipV="1">
            <a:off x="1549557" y="1574795"/>
            <a:ext cx="2664296" cy="31503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 name="Image 9">
            <a:extLst>
              <a:ext uri="{FF2B5EF4-FFF2-40B4-BE49-F238E27FC236}">
                <a16:creationId xmlns:a16="http://schemas.microsoft.com/office/drawing/2014/main" id="{3BAAFB53-6CB8-4A48-9610-3D7EB44F3C08}"/>
              </a:ext>
            </a:extLst>
          </p:cNvPr>
          <p:cNvPicPr>
            <a:picLocks noChangeAspect="1"/>
          </p:cNvPicPr>
          <p:nvPr/>
        </p:nvPicPr>
        <p:blipFill>
          <a:blip r:embed="rId4"/>
          <a:stretch>
            <a:fillRect/>
          </a:stretch>
        </p:blipFill>
        <p:spPr>
          <a:xfrm>
            <a:off x="4510236" y="3933056"/>
            <a:ext cx="3889721" cy="2777360"/>
          </a:xfrm>
          <a:prstGeom prst="rect">
            <a:avLst/>
          </a:prstGeom>
        </p:spPr>
      </p:pic>
      <p:sp>
        <p:nvSpPr>
          <p:cNvPr id="12" name="Rectangle 11">
            <a:extLst>
              <a:ext uri="{FF2B5EF4-FFF2-40B4-BE49-F238E27FC236}">
                <a16:creationId xmlns:a16="http://schemas.microsoft.com/office/drawing/2014/main" id="{33803B5B-C5F6-4DED-BB21-39B8DD7B2140}"/>
              </a:ext>
            </a:extLst>
          </p:cNvPr>
          <p:cNvSpPr/>
          <p:nvPr/>
        </p:nvSpPr>
        <p:spPr>
          <a:xfrm>
            <a:off x="7390556" y="5013176"/>
            <a:ext cx="57606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800"/>
          </a:p>
        </p:txBody>
      </p:sp>
      <p:cxnSp>
        <p:nvCxnSpPr>
          <p:cNvPr id="13" name="Connecteur droit avec flèche 12">
            <a:extLst>
              <a:ext uri="{FF2B5EF4-FFF2-40B4-BE49-F238E27FC236}">
                <a16:creationId xmlns:a16="http://schemas.microsoft.com/office/drawing/2014/main" id="{4860DDBE-C9EC-4507-ACC8-D3BAF23C6341}"/>
              </a:ext>
            </a:extLst>
          </p:cNvPr>
          <p:cNvCxnSpPr>
            <a:cxnSpLocks/>
          </p:cNvCxnSpPr>
          <p:nvPr/>
        </p:nvCxnSpPr>
        <p:spPr>
          <a:xfrm flipV="1">
            <a:off x="7606580" y="3717032"/>
            <a:ext cx="0" cy="1296144"/>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F71643AE-9761-485C-A770-4E5DB55496D0}"/>
              </a:ext>
            </a:extLst>
          </p:cNvPr>
          <p:cNvSpPr txBox="1"/>
          <p:nvPr/>
        </p:nvSpPr>
        <p:spPr>
          <a:xfrm>
            <a:off x="4366220" y="2762925"/>
            <a:ext cx="6932044" cy="954107"/>
          </a:xfrm>
          <a:prstGeom prst="rect">
            <a:avLst/>
          </a:prstGeom>
          <a:noFill/>
        </p:spPr>
        <p:txBody>
          <a:bodyPr wrap="square" rtlCol="0">
            <a:spAutoFit/>
          </a:bodyPr>
          <a:lstStyle/>
          <a:p>
            <a:r>
              <a:rPr lang="fr-FR" sz="2800" dirty="0"/>
              <a:t>Calcul automatique de l’avance en fonction de la rugosité souhaitée et du rayon de plaquette</a:t>
            </a:r>
          </a:p>
        </p:txBody>
      </p:sp>
    </p:spTree>
    <p:extLst>
      <p:ext uri="{BB962C8B-B14F-4D97-AF65-F5344CB8AC3E}">
        <p14:creationId xmlns:p14="http://schemas.microsoft.com/office/powerpoint/2010/main" val="2305705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chnologie 16:9">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spDef>
      <a:spPr/>
      <a:bodyPr rtlCol="0" anchor="ctr"/>
      <a:lstStyle>
        <a:defPPr algn="ctr">
          <a:defRPr sz="2800"/>
        </a:defPPr>
      </a:lstStyle>
      <a:style>
        <a:lnRef idx="2">
          <a:schemeClr val="accent1">
            <a:shade val="50000"/>
          </a:schemeClr>
        </a:lnRef>
        <a:fillRef idx="1">
          <a:schemeClr val="accent1"/>
        </a:fillRef>
        <a:effectRef idx="0">
          <a:schemeClr val="accent1"/>
        </a:effectRef>
        <a:fontRef idx="minor">
          <a:schemeClr val="lt1"/>
        </a:fontRef>
      </a:style>
    </a:spDef>
    <a:lnDef>
      <a:spPr>
        <a:ln w="254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a:defPPr>
      </a:lstStyle>
    </a:txDef>
  </a:objectDefaults>
  <a:extraClrSchemeLst/>
  <a:extLst>
    <a:ext uri="{05A4C25C-085E-4340-85A3-A5531E510DB2}">
      <thm15:themeFamily xmlns:thm15="http://schemas.microsoft.com/office/thememl/2012/main" name="Office_9533257_TF02787990_TF02787990.potx" id="{ABCB071B-19A3-44BE-B302-F4BBE7E3E2D5}" vid="{F4600F28-01B2-4FC5-9857-5FFF9F08051B}"/>
    </a:ext>
  </a:extLst>
</a:theme>
</file>

<file path=ppt/theme/theme2.xml><?xml version="1.0" encoding="utf-8"?>
<a:theme xmlns:a="http://schemas.openxmlformats.org/drawingml/2006/main" name="Thème Office">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ppt/theme/theme3.xml><?xml version="1.0" encoding="utf-8"?>
<a:theme xmlns:a="http://schemas.openxmlformats.org/drawingml/2006/main" name="Thème Office">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ocPublishedLinkedAssetsLookup xmlns="4873beb7-5857-4685-be1f-d57550cc96cc" xsi:nil="true"/>
    <ApprovalStatus xmlns="4873beb7-5857-4685-be1f-d57550cc96cc">InProgress</ApprovalStatus>
    <MarketSpecific xmlns="4873beb7-5857-4685-be1f-d57550cc96cc">false</MarketSpecific>
    <LocComments xmlns="4873beb7-5857-4685-be1f-d57550cc96cc" xsi:nil="true"/>
    <LocLastLocAttemptVersionTypeLookup xmlns="4873beb7-5857-4685-be1f-d57550cc96cc" xsi:nil="true"/>
    <DirectSourceMarket xmlns="4873beb7-5857-4685-be1f-d57550cc96cc" xsi:nil="true"/>
    <ThumbnailAssetId xmlns="4873beb7-5857-4685-be1f-d57550cc96cc" xsi:nil="true"/>
    <PrimaryImageGen xmlns="4873beb7-5857-4685-be1f-d57550cc96cc">false</PrimaryImageGen>
    <LocNewPublishedVersionLookup xmlns="4873beb7-5857-4685-be1f-d57550cc96cc" xsi:nil="true"/>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LocOverallPublishStatusLookup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LocOverallLocStatusLookup xmlns="4873beb7-5857-4685-be1f-d57550cc96cc" xsi:nil="tru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1345093</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This simple template design works for technology and  businesses, but it's versatile enough to use in other contexts.  It features multiple slide layouts designed for widescreen (16x9 resolution) and includes a sample SmartArt list and chart that are easily editable.</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2011-11-26T00:30:00+00:00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TemplateStatus xmlns="4873beb7-5857-4685-be1f-d57550cc96cc">Complete</TemplateStatus>
    <Downloads xmlns="4873beb7-5857-4685-be1f-d57550cc96cc">0</Downloads>
    <OOCacheId xmlns="4873beb7-5857-4685-be1f-d57550cc96cc" xsi:nil="true"/>
    <IsDeleted xmlns="4873beb7-5857-4685-be1f-d57550cc96cc">false</IsDeleted>
    <LocPublishedDependentAssetsLookup xmlns="4873beb7-5857-4685-be1f-d57550cc96cc" xsi:nil="true"/>
    <TPExecutable xmlns="4873beb7-5857-4685-be1f-d57550cc96cc" xsi:nil="true"/>
    <EditorialTags xmlns="4873beb7-5857-4685-be1f-d57550cc96cc" xsi:nil="true"/>
    <SubmitterId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TP102787989</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694266</LocLastLocAttemptVersionLookup>
    <LocProcessedForHandoffsLookup xmlns="4873beb7-5857-4685-be1f-d57550cc96cc" xsi:nil="true"/>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LocOverallPreviewStatusLookup xmlns="4873beb7-5857-4685-be1f-d57550cc96cc" xsi:nil="true"/>
    <TaxCatchAll xmlns="4873beb7-5857-4685-be1f-d57550cc96cc"/>
    <Markets xmlns="4873beb7-5857-4685-be1f-d57550cc96cc"/>
    <UAProjectedTotalWords xmlns="4873beb7-5857-4685-be1f-d57550cc96cc" xsi:nil="true"/>
    <IntlLangReview xmlns="4873beb7-5857-4685-be1f-d57550cc96cc" xsi:nil="true"/>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LocProcessedForMarketsLookup xmlns="4873beb7-5857-4685-be1f-d57550cc96cc" xsi:nil="true"/>
    <TPLaunchHelpLinkType xmlns="4873beb7-5857-4685-be1f-d57550cc96cc">Template</TPLaunchHelpLinkType>
    <OriginalRelease xmlns="4873beb7-5857-4685-be1f-d57550cc96cc">15</OriginalRelease>
    <LocalizationTagsTaxHTField0 xmlns="4873beb7-5857-4685-be1f-d57550cc96cc">
      <Terms xmlns="http://schemas.microsoft.com/office/infopath/2007/PartnerControls"/>
    </LocalizationTagsTaxHTField0>
    <UACurrentWords xmlns="4873beb7-5857-4685-be1f-d57550cc96cc" xsi:nil="true"/>
    <ArtSampleDocs xmlns="4873beb7-5857-4685-be1f-d57550cc96cc" xsi:nil="true"/>
    <UALocRecommendation xmlns="4873beb7-5857-4685-be1f-d57550cc96cc">Localize</UALocRecommendation>
    <Manager xmlns="4873beb7-5857-4685-be1f-d57550cc96cc" xsi:nil="true"/>
    <LocOverallHandbackStatusLookup xmlns="4873beb7-5857-4685-be1f-d57550cc96cc" xsi:nil="true"/>
    <ShowIn xmlns="4873beb7-5857-4685-be1f-d57550cc96cc">Show everywhere</ShowIn>
    <UANotes xmlns="4873beb7-5857-4685-be1f-d57550cc96cc" xsi:nil="true"/>
    <InternalTagsTaxHTField0 xmlns="4873beb7-5857-4685-be1f-d57550cc96cc">
      <Terms xmlns="http://schemas.microsoft.com/office/infopath/2007/PartnerControls"/>
    </InternalTagsTaxHTField0>
    <CSXHash xmlns="4873beb7-5857-4685-be1f-d57550cc96cc" xsi:nil="true"/>
    <VoteCount xmlns="4873beb7-5857-4685-be1f-d57550cc96cc" xsi:nil="true"/>
    <AssetExpire xmlns="4873beb7-5857-4685-be1f-d57550cc96cc">2029-05-12T07:00:00+00:00</AssetExpire>
    <DSATActionTaken xmlns="4873beb7-5857-4685-be1f-d57550cc96cc" xsi:nil="true"/>
    <CSXSubmissionMarket xmlns="4873beb7-5857-4685-be1f-d57550cc96cc" xsi:nil="true"/>
    <LocMarketGroupTiers2 xmlns="4873beb7-5857-4685-be1f-d57550cc96cc" xsi:nil="true"/>
  </documentManagement>
</p:properties>
</file>

<file path=customXml/itemProps1.xml><?xml version="1.0" encoding="utf-8"?>
<ds:datastoreItem xmlns:ds="http://schemas.openxmlformats.org/officeDocument/2006/customXml" ds:itemID="{3836F65B-1B07-41EE-A0E8-BC6EF3855225}">
  <ds:schemaRefs>
    <ds:schemaRef ds:uri="http://schemas.microsoft.com/sharepoint/v3/contenttype/forms"/>
  </ds:schemaRefs>
</ds:datastoreItem>
</file>

<file path=customXml/itemProps2.xml><?xml version="1.0" encoding="utf-8"?>
<ds:datastoreItem xmlns:ds="http://schemas.openxmlformats.org/officeDocument/2006/customXml" ds:itemID="{A09BF4D4-EF60-4196-BFC3-9462D60797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0C67BEE-D13F-4BD2-98A5-34D8A0977F68}">
  <ds:schemaRefs>
    <ds:schemaRef ds:uri="http://purl.org/dc/dcmitype/"/>
    <ds:schemaRef ds:uri="http://www.w3.org/XML/1998/namespace"/>
    <ds:schemaRef ds:uri="http://purl.org/dc/elements/1.1/"/>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Présentation Circuit à trois lignes (grand écran)</Template>
  <TotalTime>3519</TotalTime>
  <Words>1463</Words>
  <Application>Microsoft Office PowerPoint</Application>
  <PresentationFormat>Personnalisé</PresentationFormat>
  <Paragraphs>194</Paragraphs>
  <Slides>17</Slides>
  <Notes>17</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Arial</vt:lpstr>
      <vt:lpstr>Calibri</vt:lpstr>
      <vt:lpstr>Noto Sans Symbols</vt:lpstr>
      <vt:lpstr>Technologie 16:9</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SAE 1.3 De la maquette numérique au prototype physique</dc:title>
  <dc:creator>xavier wallerand</dc:creator>
  <cp:lastModifiedBy>xavier wallerand</cp:lastModifiedBy>
  <cp:revision>149</cp:revision>
  <dcterms:created xsi:type="dcterms:W3CDTF">2021-05-24T07:18:39Z</dcterms:created>
  <dcterms:modified xsi:type="dcterms:W3CDTF">2024-04-12T11:14:44Z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